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306" r:id="rId2"/>
    <p:sldId id="30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0" r:id="rId18"/>
    <p:sldId id="272" r:id="rId19"/>
    <p:sldId id="273" r:id="rId20"/>
    <p:sldId id="274" r:id="rId21"/>
    <p:sldId id="275" r:id="rId22"/>
    <p:sldId id="276" r:id="rId23"/>
    <p:sldId id="309" r:id="rId24"/>
    <p:sldId id="278" r:id="rId25"/>
    <p:sldId id="279" r:id="rId26"/>
    <p:sldId id="280" r:id="rId27"/>
    <p:sldId id="281" r:id="rId28"/>
    <p:sldId id="282"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1" r:id="rId44"/>
    <p:sldId id="302" r:id="rId45"/>
    <p:sldId id="303" r:id="rId46"/>
    <p:sldId id="304" r:id="rId47"/>
    <p:sldId id="308" r:id="rId48"/>
  </p:sldIdLst>
  <p:sldSz cx="9144000" cy="5143500" type="screen16x9"/>
  <p:notesSz cx="6797675" cy="9926638"/>
  <p:embeddedFontLst>
    <p:embeddedFont>
      <p:font typeface="Calibri" panose="020F0502020204030204" pitchFamily="34" charset="0"/>
      <p:regular r:id="rId50"/>
      <p:bold r:id="rId51"/>
      <p:italic r:id="rId52"/>
      <p:boldItalic r:id="rId53"/>
    </p:embeddedFont>
    <p:embeddedFont>
      <p:font typeface="Helvetica Neue" panose="020B0604020202020204" charset="0"/>
      <p:regular r:id="rId54"/>
      <p:bold r:id="rId55"/>
      <p:italic r:id="rId56"/>
      <p:boldItalic r:id="rId57"/>
    </p:embeddedFont>
    <p:embeddedFont>
      <p:font typeface="Montserrat" panose="00000500000000000000" pitchFamily="2" charset="0"/>
      <p:regular r:id="rId58"/>
      <p:bold r:id="rId59"/>
      <p:italic r:id="rId60"/>
      <p:boldItalic r:id="rId61"/>
    </p:embeddedFont>
    <p:embeddedFont>
      <p:font typeface="Montserrat Light" panose="00000400000000000000" pitchFamily="2" charset="0"/>
      <p:regular r:id="rId62"/>
      <p:bold r:id="rId63"/>
      <p:italic r:id="rId64"/>
      <p:boldItalic r:id="rId65"/>
    </p:embeddedFont>
    <p:embeddedFont>
      <p:font typeface="Roboto" panose="02000000000000000000" pitchFamily="2"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gXfrW0faIBiVdT8wGJul+55xud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C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018"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 Id="rId76" Type="http://schemas.openxmlformats.org/officeDocument/2006/relationships/presProps" Target="presProps.xml"/><Relationship Id="rId7"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53845fc30c_0_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253845fc30c_0_1: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6: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p1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7: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2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549768d7a1_0_1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549768d7a1_0_130: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549768d7a1_0_13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549768d7a1_0_139:notes"/>
          <p:cNvSpPr txBox="1">
            <a:spLocks noGrp="1"/>
          </p:cNvSpPr>
          <p:nvPr>
            <p:ph type="body" idx="1"/>
          </p:nvPr>
        </p:nvSpPr>
        <p:spPr>
          <a:xfrm>
            <a:off x="679768" y="4715153"/>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3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3: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p3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34: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35: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dk1"/>
                </a:solidFill>
                <a:latin typeface="Arial" panose="020B0604020202020204" pitchFamily="34" charset="0"/>
                <a:ea typeface="Montserrat"/>
                <a:cs typeface="Arial" panose="020B0604020202020204" pitchFamily="34" charset="0"/>
                <a:sym typeface="Montserrat"/>
              </a:rPr>
              <a:t>"The 'Observation Rubric' is a user-friendly tool that clearly outlines five key 21st-Century Skills. It also offers specific descriptors that observers can look for during class activities. The primary aim of this rubric is to assist educators in easily spotting these skills so that they can be nurtured and grown during class over the course of the year.</a:t>
            </a:r>
            <a:endParaRPr sz="1400"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37: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p38: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3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4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4" name="Google Shape;334;p4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4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4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4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4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i="1" dirty="0">
                <a:latin typeface="Arial" panose="020B0604020202020204" pitchFamily="34" charset="0"/>
                <a:ea typeface="Montserrat"/>
                <a:cs typeface="Arial" panose="020B0604020202020204" pitchFamily="34" charset="0"/>
                <a:sym typeface="Montserrat"/>
              </a:rPr>
              <a:t>The 'Creative Alternatives' game is designed to stimulate your creativity and stretch your ability to think outside the box. It encourages flexible thinking and problem-solving, key aspects of 21st-Century Skills. This exercise helps us practice divergent thinking, a type of thinking that generates many new ideas and fosters innovation, adaptability, helps us to solve problems, enables us to tolerate ambiguity.  So, it's a perfect warm-up for our session about incorporating 21st-Century Skills in teaching and learning, because</a:t>
            </a:r>
            <a:r>
              <a:rPr lang="en-US" sz="1050" dirty="0">
                <a:solidFill>
                  <a:schemeClr val="dk1"/>
                </a:solidFill>
                <a:latin typeface="Roboto"/>
                <a:ea typeface="Roboto"/>
                <a:cs typeface="Roboto"/>
                <a:sym typeface="Roboto"/>
              </a:rPr>
              <a:t>, divergent thinking prepares us to navigate complex and unpredictable situations, fostering their readiness for the challenges of the 21st century.</a:t>
            </a:r>
            <a:endParaRPr sz="1050" dirty="0">
              <a:solidFill>
                <a:schemeClr val="dk1"/>
              </a:solidFill>
              <a:latin typeface="Roboto"/>
              <a:ea typeface="Roboto"/>
              <a:cs typeface="Roboto"/>
              <a:sym typeface="Roboto"/>
            </a:endParaRPr>
          </a:p>
          <a:p>
            <a:pPr marL="0" lvl="0" indent="0" algn="l" rtl="0">
              <a:lnSpc>
                <a:spcPct val="175000"/>
              </a:lnSpc>
              <a:spcBef>
                <a:spcPts val="0"/>
              </a:spcBef>
              <a:spcAft>
                <a:spcPts val="0"/>
              </a:spcAft>
              <a:buClr>
                <a:schemeClr val="dk1"/>
              </a:buClr>
              <a:buSzPts val="1100"/>
              <a:buFont typeface="Arial"/>
              <a:buNone/>
            </a:pPr>
            <a:endParaRPr sz="1050" dirty="0">
              <a:solidFill>
                <a:schemeClr val="dk1"/>
              </a:solidFill>
              <a:latin typeface="Roboto"/>
              <a:ea typeface="Roboto"/>
              <a:cs typeface="Roboto"/>
              <a:sym typeface="Roboto"/>
            </a:endParaRPr>
          </a:p>
          <a:p>
            <a:pPr marL="158750" lvl="0" indent="0" algn="l" rtl="0">
              <a:lnSpc>
                <a:spcPct val="100000"/>
              </a:lnSpc>
              <a:spcBef>
                <a:spcPts val="0"/>
              </a:spcBef>
              <a:spcAft>
                <a:spcPts val="0"/>
              </a:spcAft>
              <a:buSzPts val="1100"/>
              <a:buNone/>
            </a:pPr>
            <a:endParaRPr i="1" dirty="0">
              <a:latin typeface="Arial" panose="020B0604020202020204" pitchFamily="34" charset="0"/>
              <a:ea typeface="Montserrat"/>
              <a:cs typeface="Arial" panose="020B0604020202020204" pitchFamily="34" charset="0"/>
              <a:sym typeface="Montserra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7: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2" name="Google Shape;382;p4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4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48: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49: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50: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0" name="Google Shape;400;p5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5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p51: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5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52: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5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1" name="Google Shape;421;p53: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Getting us all on the same page.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54: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1" name="Google Shape;431;p5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55: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5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p56: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5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p57: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6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60:notes"/>
          <p:cNvSpPr txBox="1">
            <a:spLocks noGrp="1"/>
          </p:cNvSpPr>
          <p:nvPr>
            <p:ph type="body" idx="1"/>
          </p:nvPr>
        </p:nvSpPr>
        <p:spPr>
          <a:xfrm>
            <a:off x="679768" y="4777188"/>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56" name="Google Shape;556;p60:notes"/>
          <p:cNvSpPr txBox="1">
            <a:spLocks noGrp="1"/>
          </p:cNvSpPr>
          <p:nvPr>
            <p:ph type="sldNum" idx="12"/>
          </p:nvPr>
        </p:nvSpPr>
        <p:spPr>
          <a:xfrm>
            <a:off x="3850443" y="9428571"/>
            <a:ext cx="29457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6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2" name="Google Shape;572;p61: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6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9" name="Google Shape;589;p62: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purpose of this is also a learning experience.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6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9" name="Google Shape;599;p6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553412da8f_1_12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g2553412da8f_1_124: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673789" y="5118718"/>
            <a:ext cx="5390400" cy="48492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1100"/>
              <a:buFont typeface="Arial"/>
              <a:buNone/>
            </a:pPr>
            <a:r>
              <a:rPr lang="en-US" sz="1200" dirty="0">
                <a:solidFill>
                  <a:schemeClr val="accent1"/>
                </a:solidFill>
                <a:latin typeface="Arial" panose="020B0604020202020204" pitchFamily="34" charset="0"/>
                <a:ea typeface="Montserrat"/>
                <a:cs typeface="Arial" panose="020B0604020202020204" pitchFamily="34" charset="0"/>
                <a:sym typeface="Montserrat"/>
              </a:rPr>
              <a:t>Presenter notes [Please read all notes as part of your presentation]</a:t>
            </a:r>
            <a:endParaRPr sz="1200" dirty="0">
              <a:latin typeface="Arial" panose="020B0604020202020204" pitchFamily="34" charset="0"/>
              <a:ea typeface="Montserrat"/>
              <a:cs typeface="Arial" panose="020B0604020202020204" pitchFamily="34" charset="0"/>
              <a:sym typeface="Montserrat"/>
            </a:endParaRPr>
          </a:p>
          <a:p>
            <a:pPr marL="158750" lvl="0" indent="0" algn="l" rtl="0">
              <a:lnSpc>
                <a:spcPct val="100000"/>
              </a:lnSpc>
              <a:spcBef>
                <a:spcPts val="0"/>
              </a:spcBef>
              <a:spcAft>
                <a:spcPts val="0"/>
              </a:spcAft>
              <a:buSzPts val="1100"/>
              <a:buNone/>
            </a:pPr>
            <a:endParaRPr sz="1200" dirty="0">
              <a:latin typeface="Arial" panose="020B0604020202020204" pitchFamily="34" charset="0"/>
              <a:ea typeface="Montserrat"/>
              <a:cs typeface="Arial" panose="020B0604020202020204" pitchFamily="34" charset="0"/>
              <a:sym typeface="Montserrat"/>
            </a:endParaRPr>
          </a:p>
          <a:p>
            <a:pPr marL="158750" lvl="0" indent="0" algn="l" rtl="0">
              <a:lnSpc>
                <a:spcPct val="100000"/>
              </a:lnSpc>
              <a:spcBef>
                <a:spcPts val="0"/>
              </a:spcBef>
              <a:spcAft>
                <a:spcPts val="0"/>
              </a:spcAft>
              <a:buSzPts val="1100"/>
              <a:buNone/>
            </a:pPr>
            <a:r>
              <a:rPr lang="en-US" sz="1200" dirty="0">
                <a:latin typeface="Arial" panose="020B0604020202020204" pitchFamily="34" charset="0"/>
                <a:ea typeface="Montserrat"/>
                <a:cs typeface="Arial" panose="020B0604020202020204" pitchFamily="34" charset="0"/>
                <a:sym typeface="Montserrat"/>
              </a:rPr>
              <a:t>The purpose of this online training is to….</a:t>
            </a:r>
            <a:endParaRPr sz="1200" dirty="0">
              <a:latin typeface="Arial" panose="020B0604020202020204" pitchFamily="34" charset="0"/>
              <a:ea typeface="Montserrat"/>
              <a:cs typeface="Arial" panose="020B0604020202020204" pitchFamily="34" charset="0"/>
              <a:sym typeface="Montserrat"/>
            </a:endParaRPr>
          </a:p>
          <a:p>
            <a:pPr marL="158750" lvl="0" indent="0" algn="l" rtl="0">
              <a:lnSpc>
                <a:spcPct val="100000"/>
              </a:lnSpc>
              <a:spcBef>
                <a:spcPts val="0"/>
              </a:spcBef>
              <a:spcAft>
                <a:spcPts val="0"/>
              </a:spcAft>
              <a:buSzPts val="1100"/>
              <a:buNone/>
            </a:pPr>
            <a:endParaRPr sz="1200" dirty="0">
              <a:latin typeface="Arial" panose="020B0604020202020204" pitchFamily="34" charset="0"/>
              <a:ea typeface="Montserrat"/>
              <a:cs typeface="Arial" panose="020B0604020202020204" pitchFamily="34" charset="0"/>
              <a:sym typeface="Montserrat"/>
            </a:endParaRPr>
          </a:p>
          <a:p>
            <a:pPr marL="158750" lvl="0" indent="0" algn="l" rtl="0">
              <a:lnSpc>
                <a:spcPct val="100000"/>
              </a:lnSpc>
              <a:spcBef>
                <a:spcPts val="0"/>
              </a:spcBef>
              <a:spcAft>
                <a:spcPts val="0"/>
              </a:spcAft>
              <a:buSzPts val="1100"/>
              <a:buNone/>
            </a:pPr>
            <a:r>
              <a:rPr lang="en-US" sz="1200" dirty="0">
                <a:latin typeface="Arial" panose="020B0604020202020204" pitchFamily="34" charset="0"/>
                <a:ea typeface="Montserrat"/>
                <a:cs typeface="Arial" panose="020B0604020202020204" pitchFamily="34" charset="0"/>
                <a:sym typeface="Montserrat"/>
              </a:rPr>
              <a:t>CLICK – help you understand the overall goals of the GEC</a:t>
            </a:r>
            <a:endParaRPr sz="1200" dirty="0">
              <a:latin typeface="Arial" panose="020B0604020202020204" pitchFamily="34" charset="0"/>
              <a:ea typeface="Montserrat"/>
              <a:cs typeface="Arial" panose="020B0604020202020204" pitchFamily="34" charset="0"/>
              <a:sym typeface="Montserrat"/>
            </a:endParaRPr>
          </a:p>
          <a:p>
            <a:pPr marL="0" lvl="0" indent="0" algn="l" rtl="0">
              <a:lnSpc>
                <a:spcPct val="100000"/>
              </a:lnSpc>
              <a:spcBef>
                <a:spcPts val="0"/>
              </a:spcBef>
              <a:spcAft>
                <a:spcPts val="0"/>
              </a:spcAft>
              <a:buClr>
                <a:srgbClr val="953734"/>
              </a:buClr>
              <a:buSzPts val="4500"/>
              <a:buNone/>
            </a:pPr>
            <a:r>
              <a:rPr lang="en-US" sz="1200" dirty="0">
                <a:latin typeface="Arial" panose="020B0604020202020204" pitchFamily="34" charset="0"/>
                <a:ea typeface="Montserrat"/>
                <a:cs typeface="Arial" panose="020B0604020202020204" pitchFamily="34" charset="0"/>
                <a:sym typeface="Montserrat"/>
              </a:rPr>
              <a:t>    CLICK- </a:t>
            </a:r>
            <a:r>
              <a:rPr lang="en-US" sz="1200" dirty="0">
                <a:solidFill>
                  <a:schemeClr val="dk1"/>
                </a:solidFill>
                <a:latin typeface="Arial" panose="020B0604020202020204" pitchFamily="34" charset="0"/>
                <a:ea typeface="Montserrat"/>
                <a:cs typeface="Arial" panose="020B0604020202020204" pitchFamily="34" charset="0"/>
                <a:sym typeface="Montserrat"/>
              </a:rPr>
              <a:t>To know what the GEC Classroom methodologies are</a:t>
            </a:r>
            <a:endParaRPr sz="1200" dirty="0">
              <a:solidFill>
                <a:schemeClr val="dk1"/>
              </a:solidFill>
              <a:latin typeface="Arial" panose="020B0604020202020204" pitchFamily="34" charset="0"/>
              <a:ea typeface="Montserrat"/>
              <a:cs typeface="Arial" panose="020B0604020202020204" pitchFamily="34" charset="0"/>
              <a:sym typeface="Montserrat"/>
            </a:endParaRPr>
          </a:p>
          <a:p>
            <a:pPr marL="158750" marR="0" lvl="0" indent="0" algn="l" rtl="0">
              <a:lnSpc>
                <a:spcPct val="100000"/>
              </a:lnSpc>
              <a:spcBef>
                <a:spcPts val="0"/>
              </a:spcBef>
              <a:spcAft>
                <a:spcPts val="0"/>
              </a:spcAft>
              <a:buClr>
                <a:srgbClr val="000000"/>
              </a:buClr>
              <a:buSzPts val="1100"/>
              <a:buFont typeface="Arial"/>
              <a:buNone/>
            </a:pPr>
            <a:r>
              <a:rPr lang="en-US" sz="1200" dirty="0">
                <a:latin typeface="Arial" panose="020B0604020202020204" pitchFamily="34" charset="0"/>
                <a:ea typeface="Montserrat"/>
                <a:cs typeface="Arial" panose="020B0604020202020204" pitchFamily="34" charset="0"/>
                <a:sym typeface="Montserrat"/>
              </a:rPr>
              <a:t>CLICK – </a:t>
            </a:r>
            <a:r>
              <a:rPr lang="en-US" sz="1200" dirty="0">
                <a:solidFill>
                  <a:schemeClr val="dk1"/>
                </a:solidFill>
                <a:latin typeface="Arial" panose="020B0604020202020204" pitchFamily="34" charset="0"/>
                <a:ea typeface="Montserrat"/>
                <a:cs typeface="Arial" panose="020B0604020202020204" pitchFamily="34" charset="0"/>
                <a:sym typeface="Montserrat"/>
              </a:rPr>
              <a:t>To know and understand the key design features of the GEC assessment model.</a:t>
            </a:r>
            <a:endParaRPr sz="1200" dirty="0">
              <a:latin typeface="Arial" panose="020B0604020202020204" pitchFamily="34" charset="0"/>
              <a:ea typeface="Montserrat"/>
              <a:cs typeface="Arial" panose="020B0604020202020204" pitchFamily="34" charset="0"/>
              <a:sym typeface="Montserrat"/>
            </a:endParaRPr>
          </a:p>
          <a:p>
            <a:pPr marL="158750" marR="0" lvl="0" indent="0" algn="l" rtl="0">
              <a:lnSpc>
                <a:spcPct val="100000"/>
              </a:lnSpc>
              <a:spcBef>
                <a:spcPts val="0"/>
              </a:spcBef>
              <a:spcAft>
                <a:spcPts val="0"/>
              </a:spcAft>
              <a:buClr>
                <a:srgbClr val="000000"/>
              </a:buClr>
              <a:buSzPts val="1100"/>
              <a:buFont typeface="Arial"/>
              <a:buNone/>
            </a:pPr>
            <a:r>
              <a:rPr lang="en-US" sz="1200" dirty="0">
                <a:latin typeface="Arial" panose="020B0604020202020204" pitchFamily="34" charset="0"/>
                <a:ea typeface="Montserrat"/>
                <a:cs typeface="Arial" panose="020B0604020202020204" pitchFamily="34" charset="0"/>
                <a:sym typeface="Montserrat"/>
              </a:rPr>
              <a:t>CLICK - </a:t>
            </a:r>
            <a:r>
              <a:rPr lang="en-US" sz="1200" dirty="0">
                <a:solidFill>
                  <a:schemeClr val="dk1"/>
                </a:solidFill>
                <a:latin typeface="Arial" panose="020B0604020202020204" pitchFamily="34" charset="0"/>
                <a:ea typeface="Montserrat"/>
                <a:cs typeface="Arial" panose="020B0604020202020204" pitchFamily="34" charset="0"/>
                <a:sym typeface="Montserrat"/>
              </a:rPr>
              <a:t>To understand the plan and expectations around the GEC 2022 field trial.</a:t>
            </a:r>
            <a:endParaRPr sz="1200" dirty="0">
              <a:latin typeface="Arial" panose="020B0604020202020204" pitchFamily="34" charset="0"/>
              <a:ea typeface="Montserrat"/>
              <a:cs typeface="Arial" panose="020B0604020202020204" pitchFamily="34" charset="0"/>
              <a:sym typeface="Montserrat"/>
            </a:endParaRPr>
          </a:p>
          <a:p>
            <a:pPr marL="158750" lvl="0" indent="0" algn="l" rtl="0">
              <a:lnSpc>
                <a:spcPct val="100000"/>
              </a:lnSpc>
              <a:spcBef>
                <a:spcPts val="0"/>
              </a:spcBef>
              <a:spcAft>
                <a:spcPts val="0"/>
              </a:spcAft>
              <a:buSzPts val="1100"/>
              <a:buNone/>
            </a:pPr>
            <a:endParaRPr sz="1200" dirty="0">
              <a:latin typeface="Arial" panose="020B0604020202020204" pitchFamily="34" charset="0"/>
              <a:ea typeface="Montserrat"/>
              <a:cs typeface="Arial" panose="020B0604020202020204" pitchFamily="34" charset="0"/>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p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a:spLocks noGrp="1" noRot="1" noChangeAspect="1"/>
          </p:cNvSpPr>
          <p:nvPr>
            <p:ph type="sldImg" idx="2"/>
          </p:nvPr>
        </p:nvSpPr>
        <p:spPr>
          <a:xfrm>
            <a:off x="-223838" y="808038"/>
            <a:ext cx="7185026" cy="4041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3:notes"/>
          <p:cNvSpPr txBox="1">
            <a:spLocks noGrp="1"/>
          </p:cNvSpPr>
          <p:nvPr>
            <p:ph type="body" idx="1"/>
          </p:nvPr>
        </p:nvSpPr>
        <p:spPr>
          <a:xfrm>
            <a:off x="673789" y="5118718"/>
            <a:ext cx="5390400" cy="4849200"/>
          </a:xfrm>
          <a:prstGeom prst="rect">
            <a:avLst/>
          </a:prstGeom>
          <a:noFill/>
          <a:ln>
            <a:noFill/>
          </a:ln>
        </p:spPr>
        <p:txBody>
          <a:bodyPr spcFirstLastPara="1" wrap="square" lIns="91425" tIns="91425" rIns="91425" bIns="91425" anchor="t" anchorCtr="0">
            <a:noAutofit/>
          </a:bodyPr>
          <a:lstStyle/>
          <a:p>
            <a:pPr marL="114300" lvl="0" indent="-69850" algn="l" rtl="0">
              <a:lnSpc>
                <a:spcPct val="107000"/>
              </a:lnSpc>
              <a:spcBef>
                <a:spcPts val="0"/>
              </a:spcBef>
              <a:spcAft>
                <a:spcPts val="0"/>
              </a:spcAft>
              <a:buSzPts val="1100"/>
              <a:buChar char="●"/>
            </a:pPr>
            <a:r>
              <a:rPr lang="en-US" sz="1200" dirty="0">
                <a:solidFill>
                  <a:srgbClr val="000000"/>
                </a:solidFill>
                <a:latin typeface="Arial"/>
                <a:ea typeface="Arial"/>
                <a:cs typeface="Arial"/>
                <a:sym typeface="Arial"/>
              </a:rPr>
              <a:t>In this training, we will explore how we prepare learners with skills for a changing world by addressing the following topics: </a:t>
            </a:r>
            <a:endParaRPr dirty="0"/>
          </a:p>
          <a:p>
            <a:pPr marL="457200" lvl="0" indent="-342900" algn="l" rtl="0">
              <a:lnSpc>
                <a:spcPct val="107000"/>
              </a:lnSpc>
              <a:spcBef>
                <a:spcPts val="800"/>
              </a:spcBef>
              <a:spcAft>
                <a:spcPts val="0"/>
              </a:spcAft>
              <a:buSzPts val="1100"/>
              <a:buFont typeface="Arial"/>
              <a:buAutoNum type="arabicPeriod"/>
            </a:pPr>
            <a:r>
              <a:rPr lang="en-US" sz="1200" b="1" dirty="0">
                <a:solidFill>
                  <a:srgbClr val="F58220"/>
                </a:solidFill>
                <a:latin typeface="Arial"/>
                <a:ea typeface="Arial"/>
                <a:cs typeface="Arial"/>
                <a:sym typeface="Arial"/>
              </a:rPr>
              <a:t>Defining</a:t>
            </a:r>
            <a:r>
              <a:rPr lang="en-US" sz="1200" dirty="0">
                <a:solidFill>
                  <a:srgbClr val="000000"/>
                </a:solidFill>
                <a:latin typeface="Arial"/>
                <a:ea typeface="Arial"/>
                <a:cs typeface="Arial"/>
                <a:sym typeface="Arial"/>
              </a:rPr>
              <a:t> what 21st-Century Skills are. </a:t>
            </a:r>
            <a:endParaRPr dirty="0"/>
          </a:p>
          <a:p>
            <a:pPr marL="457200" lvl="0" indent="-342900" algn="l" rtl="0">
              <a:lnSpc>
                <a:spcPct val="107000"/>
              </a:lnSpc>
              <a:spcBef>
                <a:spcPts val="800"/>
              </a:spcBef>
              <a:spcAft>
                <a:spcPts val="0"/>
              </a:spcAft>
              <a:buSzPts val="1100"/>
              <a:buFont typeface="Arial"/>
              <a:buAutoNum type="arabicPeriod"/>
            </a:pPr>
            <a:r>
              <a:rPr lang="en-US" sz="1200" b="1" dirty="0">
                <a:solidFill>
                  <a:srgbClr val="F58220"/>
                </a:solidFill>
                <a:latin typeface="Arial"/>
                <a:ea typeface="Arial"/>
                <a:cs typeface="Arial"/>
                <a:sym typeface="Arial"/>
              </a:rPr>
              <a:t>Embedding</a:t>
            </a:r>
            <a:r>
              <a:rPr lang="en-US" sz="1200" dirty="0">
                <a:solidFill>
                  <a:srgbClr val="000000"/>
                </a:solidFill>
                <a:latin typeface="Arial"/>
                <a:ea typeface="Arial"/>
                <a:cs typeface="Arial"/>
                <a:sym typeface="Arial"/>
              </a:rPr>
              <a:t> these 21st-Century Skills in teaching and learning – what the science of learning tells us. </a:t>
            </a:r>
            <a:endParaRPr dirty="0"/>
          </a:p>
          <a:p>
            <a:pPr marL="457200" lvl="0" indent="-342900" algn="l" rtl="0">
              <a:lnSpc>
                <a:spcPct val="107000"/>
              </a:lnSpc>
              <a:spcBef>
                <a:spcPts val="800"/>
              </a:spcBef>
              <a:spcAft>
                <a:spcPts val="0"/>
              </a:spcAft>
              <a:buSzPts val="1100"/>
              <a:buFont typeface="Arial"/>
              <a:buAutoNum type="arabicPeriod"/>
            </a:pPr>
            <a:r>
              <a:rPr lang="en-US" sz="1200" b="1" dirty="0">
                <a:solidFill>
                  <a:srgbClr val="F58220"/>
                </a:solidFill>
                <a:latin typeface="Arial"/>
                <a:ea typeface="Arial"/>
                <a:cs typeface="Arial"/>
                <a:sym typeface="Arial"/>
              </a:rPr>
              <a:t>Identifying</a:t>
            </a:r>
            <a:r>
              <a:rPr lang="en-US" sz="1200" dirty="0">
                <a:solidFill>
                  <a:srgbClr val="000000"/>
                </a:solidFill>
                <a:latin typeface="Arial"/>
                <a:ea typeface="Arial"/>
                <a:cs typeface="Arial"/>
                <a:sym typeface="Arial"/>
              </a:rPr>
              <a:t> these 21st-Century Skills </a:t>
            </a:r>
            <a:endParaRPr dirty="0"/>
          </a:p>
          <a:p>
            <a:pPr marL="158750" lvl="0" indent="0" algn="l" rtl="0">
              <a:lnSpc>
                <a:spcPct val="100000"/>
              </a:lnSpc>
              <a:spcBef>
                <a:spcPts val="800"/>
              </a:spcBef>
              <a:spcAft>
                <a:spcPts val="0"/>
              </a:spcAft>
              <a:buSzPts val="1100"/>
              <a:buNone/>
            </a:pPr>
            <a:endParaRPr sz="1200" dirty="0">
              <a:latin typeface="Arial" panose="020B0604020202020204" pitchFamily="34" charset="0"/>
              <a:ea typeface="Montserrat"/>
              <a:cs typeface="Arial" panose="020B0604020202020204" pitchFamily="34" charset="0"/>
              <a:sym typeface="Montserrat"/>
            </a:endParaRPr>
          </a:p>
          <a:p>
            <a:pPr marL="158750" lvl="0" indent="0" algn="l" rtl="0">
              <a:lnSpc>
                <a:spcPct val="100000"/>
              </a:lnSpc>
              <a:spcBef>
                <a:spcPts val="0"/>
              </a:spcBef>
              <a:spcAft>
                <a:spcPts val="0"/>
              </a:spcAft>
              <a:buSzPts val="1100"/>
              <a:buNone/>
            </a:pPr>
            <a:r>
              <a:rPr lang="en-US" sz="1200" dirty="0">
                <a:latin typeface="Arial" panose="020B0604020202020204" pitchFamily="34" charset="0"/>
                <a:ea typeface="Montserrat"/>
                <a:cs typeface="Arial" panose="020B0604020202020204" pitchFamily="34" charset="0"/>
                <a:sym typeface="Montserrat"/>
              </a:rPr>
              <a:t>The purpose of this online training is to….</a:t>
            </a:r>
            <a:endParaRPr sz="1200" dirty="0">
              <a:latin typeface="Arial" panose="020B0604020202020204" pitchFamily="34" charset="0"/>
              <a:ea typeface="Montserrat"/>
              <a:cs typeface="Arial" panose="020B0604020202020204" pitchFamily="34" charset="0"/>
              <a:sym typeface="Montserrat"/>
            </a:endParaRPr>
          </a:p>
          <a:p>
            <a:pPr marL="158750" lvl="0" indent="0" algn="l" rtl="0">
              <a:lnSpc>
                <a:spcPct val="100000"/>
              </a:lnSpc>
              <a:spcBef>
                <a:spcPts val="0"/>
              </a:spcBef>
              <a:spcAft>
                <a:spcPts val="0"/>
              </a:spcAft>
              <a:buSzPts val="1100"/>
              <a:buNone/>
            </a:pPr>
            <a:endParaRPr sz="1200" dirty="0">
              <a:latin typeface="Arial" panose="020B0604020202020204" pitchFamily="34" charset="0"/>
              <a:ea typeface="Montserrat"/>
              <a:cs typeface="Arial" panose="020B0604020202020204" pitchFamily="34" charset="0"/>
              <a:sym typeface="Montserrat"/>
            </a:endParaRPr>
          </a:p>
          <a:p>
            <a:pPr marL="158750" lvl="0" indent="0" algn="l" rtl="0">
              <a:lnSpc>
                <a:spcPct val="100000"/>
              </a:lnSpc>
              <a:spcBef>
                <a:spcPts val="0"/>
              </a:spcBef>
              <a:spcAft>
                <a:spcPts val="0"/>
              </a:spcAft>
              <a:buSzPts val="1100"/>
              <a:buNone/>
            </a:pPr>
            <a:r>
              <a:rPr lang="en-US" sz="1200" dirty="0">
                <a:latin typeface="Arial" panose="020B0604020202020204" pitchFamily="34" charset="0"/>
                <a:ea typeface="Montserrat"/>
                <a:cs typeface="Arial" panose="020B0604020202020204" pitchFamily="34" charset="0"/>
                <a:sym typeface="Montserrat"/>
              </a:rPr>
              <a:t>CLICK – help you understand the overall goals of the GEC</a:t>
            </a:r>
            <a:endParaRPr sz="1200" dirty="0">
              <a:latin typeface="Arial" panose="020B0604020202020204" pitchFamily="34" charset="0"/>
              <a:ea typeface="Montserrat"/>
              <a:cs typeface="Arial" panose="020B0604020202020204" pitchFamily="34" charset="0"/>
              <a:sym typeface="Montserrat"/>
            </a:endParaRPr>
          </a:p>
          <a:p>
            <a:pPr marL="0" lvl="0" indent="0" algn="l" rtl="0">
              <a:lnSpc>
                <a:spcPct val="100000"/>
              </a:lnSpc>
              <a:spcBef>
                <a:spcPts val="0"/>
              </a:spcBef>
              <a:spcAft>
                <a:spcPts val="0"/>
              </a:spcAft>
              <a:buClr>
                <a:srgbClr val="953734"/>
              </a:buClr>
              <a:buSzPts val="4500"/>
              <a:buNone/>
            </a:pPr>
            <a:r>
              <a:rPr lang="en-US" sz="1200" dirty="0">
                <a:latin typeface="Arial" panose="020B0604020202020204" pitchFamily="34" charset="0"/>
                <a:ea typeface="Montserrat"/>
                <a:cs typeface="Arial" panose="020B0604020202020204" pitchFamily="34" charset="0"/>
                <a:sym typeface="Montserrat"/>
              </a:rPr>
              <a:t>    CLICK- </a:t>
            </a:r>
            <a:r>
              <a:rPr lang="en-US" sz="1200" dirty="0">
                <a:solidFill>
                  <a:schemeClr val="dk1"/>
                </a:solidFill>
                <a:latin typeface="Arial" panose="020B0604020202020204" pitchFamily="34" charset="0"/>
                <a:ea typeface="Montserrat"/>
                <a:cs typeface="Arial" panose="020B0604020202020204" pitchFamily="34" charset="0"/>
                <a:sym typeface="Montserrat"/>
              </a:rPr>
              <a:t>To know what the GEC Classroom methodologies are</a:t>
            </a:r>
            <a:endParaRPr sz="1200" dirty="0">
              <a:solidFill>
                <a:schemeClr val="dk1"/>
              </a:solidFill>
              <a:latin typeface="Arial" panose="020B0604020202020204" pitchFamily="34" charset="0"/>
              <a:ea typeface="Montserrat"/>
              <a:cs typeface="Arial" panose="020B0604020202020204" pitchFamily="34" charset="0"/>
              <a:sym typeface="Montserrat"/>
            </a:endParaRPr>
          </a:p>
          <a:p>
            <a:pPr marL="158750" marR="0" lvl="0" indent="0" algn="l" rtl="0">
              <a:lnSpc>
                <a:spcPct val="100000"/>
              </a:lnSpc>
              <a:spcBef>
                <a:spcPts val="0"/>
              </a:spcBef>
              <a:spcAft>
                <a:spcPts val="0"/>
              </a:spcAft>
              <a:buClr>
                <a:srgbClr val="000000"/>
              </a:buClr>
              <a:buSzPts val="1100"/>
              <a:buFont typeface="Arial"/>
              <a:buNone/>
            </a:pPr>
            <a:r>
              <a:rPr lang="en-US" sz="1200" dirty="0">
                <a:latin typeface="Arial" panose="020B0604020202020204" pitchFamily="34" charset="0"/>
                <a:ea typeface="Montserrat"/>
                <a:cs typeface="Arial" panose="020B0604020202020204" pitchFamily="34" charset="0"/>
                <a:sym typeface="Montserrat"/>
              </a:rPr>
              <a:t>CLICK – </a:t>
            </a:r>
            <a:r>
              <a:rPr lang="en-US" sz="1200" dirty="0">
                <a:solidFill>
                  <a:schemeClr val="dk1"/>
                </a:solidFill>
                <a:latin typeface="Arial" panose="020B0604020202020204" pitchFamily="34" charset="0"/>
                <a:ea typeface="Montserrat"/>
                <a:cs typeface="Arial" panose="020B0604020202020204" pitchFamily="34" charset="0"/>
                <a:sym typeface="Montserrat"/>
              </a:rPr>
              <a:t>To know and understand the key design features of the GEC assessment model.</a:t>
            </a:r>
            <a:endParaRPr sz="1200" dirty="0">
              <a:latin typeface="Arial" panose="020B0604020202020204" pitchFamily="34" charset="0"/>
              <a:ea typeface="Montserrat"/>
              <a:cs typeface="Arial" panose="020B0604020202020204" pitchFamily="34" charset="0"/>
              <a:sym typeface="Montserrat"/>
            </a:endParaRPr>
          </a:p>
          <a:p>
            <a:pPr marL="158750" marR="0" lvl="0" indent="0" algn="l" rtl="0">
              <a:lnSpc>
                <a:spcPct val="100000"/>
              </a:lnSpc>
              <a:spcBef>
                <a:spcPts val="0"/>
              </a:spcBef>
              <a:spcAft>
                <a:spcPts val="0"/>
              </a:spcAft>
              <a:buClr>
                <a:srgbClr val="000000"/>
              </a:buClr>
              <a:buSzPts val="1100"/>
              <a:buFont typeface="Arial"/>
              <a:buNone/>
            </a:pPr>
            <a:r>
              <a:rPr lang="en-US" sz="1200" dirty="0">
                <a:latin typeface="Arial" panose="020B0604020202020204" pitchFamily="34" charset="0"/>
                <a:ea typeface="Montserrat"/>
                <a:cs typeface="Arial" panose="020B0604020202020204" pitchFamily="34" charset="0"/>
                <a:sym typeface="Montserrat"/>
              </a:rPr>
              <a:t>CLICK - </a:t>
            </a:r>
            <a:r>
              <a:rPr lang="en-US" sz="1200" dirty="0">
                <a:solidFill>
                  <a:schemeClr val="dk1"/>
                </a:solidFill>
                <a:latin typeface="Arial" panose="020B0604020202020204" pitchFamily="34" charset="0"/>
                <a:ea typeface="Montserrat"/>
                <a:cs typeface="Arial" panose="020B0604020202020204" pitchFamily="34" charset="0"/>
                <a:sym typeface="Montserrat"/>
              </a:rPr>
              <a:t>To understand the plan and expectations around the GEC 2022 field trial.</a:t>
            </a:r>
            <a:endParaRPr sz="1200" dirty="0">
              <a:latin typeface="Arial" panose="020B0604020202020204" pitchFamily="34" charset="0"/>
              <a:ea typeface="Montserrat"/>
              <a:cs typeface="Arial" panose="020B0604020202020204" pitchFamily="34" charset="0"/>
              <a:sym typeface="Montserrat"/>
            </a:endParaRPr>
          </a:p>
          <a:p>
            <a:pPr marL="158750" lvl="0" indent="0" algn="l" rtl="0">
              <a:lnSpc>
                <a:spcPct val="100000"/>
              </a:lnSpc>
              <a:spcBef>
                <a:spcPts val="0"/>
              </a:spcBef>
              <a:spcAft>
                <a:spcPts val="0"/>
              </a:spcAft>
              <a:buSzPts val="1100"/>
              <a:buNone/>
            </a:pPr>
            <a:endParaRPr sz="1200" dirty="0">
              <a:latin typeface="Arial" panose="020B0604020202020204" pitchFamily="34" charset="0"/>
              <a:ea typeface="Montserrat"/>
              <a:cs typeface="Arial" panose="020B0604020202020204" pitchFamily="34" charset="0"/>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Theses practices of SPECIAL come from the Science of learning and help us to create significant learning experience, experiences that will be memorable, durable and transferable. So think about how some of this learner could be relevant to you in other areas of your life.  </a:t>
            </a:r>
            <a:endParaRPr/>
          </a:p>
        </p:txBody>
      </p:sp>
      <p:sp>
        <p:nvSpPr>
          <p:cNvPr id="205" name="Google Shape;205;p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4">
  <p:cSld name="TITLE_AND_BODY_1">
    <p:bg>
      <p:bgPr>
        <a:solidFill>
          <a:srgbClr val="3C2353"/>
        </a:solidFill>
        <a:effectLst/>
      </p:bgPr>
    </p:bg>
    <p:spTree>
      <p:nvGrpSpPr>
        <p:cNvPr id="1" name="Shape 11"/>
        <p:cNvGrpSpPr/>
        <p:nvPr/>
      </p:nvGrpSpPr>
      <p:grpSpPr>
        <a:xfrm>
          <a:off x="0" y="0"/>
          <a:ext cx="0" cy="0"/>
          <a:chOff x="0" y="0"/>
          <a:chExt cx="0" cy="0"/>
        </a:xfrm>
      </p:grpSpPr>
      <p:sp>
        <p:nvSpPr>
          <p:cNvPr id="12" name="Google Shape;12;g253845fc30c_0_344"/>
          <p:cNvSpPr txBox="1">
            <a:spLocks noGrp="1"/>
          </p:cNvSpPr>
          <p:nvPr>
            <p:ph type="title"/>
          </p:nvPr>
        </p:nvSpPr>
        <p:spPr>
          <a:xfrm>
            <a:off x="3266250" y="3905125"/>
            <a:ext cx="5817300" cy="909600"/>
          </a:xfrm>
          <a:prstGeom prst="rect">
            <a:avLst/>
          </a:prstGeom>
          <a:noFill/>
          <a:ln>
            <a:noFill/>
          </a:ln>
        </p:spPr>
        <p:txBody>
          <a:bodyPr spcFirstLastPara="1" wrap="square" lIns="34275" tIns="34275" rIns="34275" bIns="34275" anchor="ctr" anchorCtr="0">
            <a:noAutofit/>
          </a:bodyPr>
          <a:lstStyle>
            <a:lvl1pPr lvl="0" algn="l">
              <a:lnSpc>
                <a:spcPct val="90000"/>
              </a:lnSpc>
              <a:spcBef>
                <a:spcPts val="0"/>
              </a:spcBef>
              <a:spcAft>
                <a:spcPts val="0"/>
              </a:spcAft>
              <a:buClr>
                <a:srgbClr val="EFEFEF"/>
              </a:buClr>
              <a:buSzPts val="1000"/>
              <a:buNone/>
              <a:defRPr sz="1000">
                <a:solidFill>
                  <a:srgbClr val="EFEFEF"/>
                </a:solidFill>
              </a:defRPr>
            </a:lvl1pPr>
            <a:lvl2pPr lvl="1" algn="l">
              <a:lnSpc>
                <a:spcPct val="90000"/>
              </a:lnSpc>
              <a:spcBef>
                <a:spcPts val="0"/>
              </a:spcBef>
              <a:spcAft>
                <a:spcPts val="0"/>
              </a:spcAft>
              <a:buClr>
                <a:srgbClr val="000000"/>
              </a:buClr>
              <a:buSzPts val="700"/>
              <a:buNone/>
              <a:defRPr/>
            </a:lvl2pPr>
            <a:lvl3pPr lvl="2" algn="l">
              <a:lnSpc>
                <a:spcPct val="90000"/>
              </a:lnSpc>
              <a:spcBef>
                <a:spcPts val="0"/>
              </a:spcBef>
              <a:spcAft>
                <a:spcPts val="0"/>
              </a:spcAft>
              <a:buClr>
                <a:srgbClr val="000000"/>
              </a:buClr>
              <a:buSzPts val="700"/>
              <a:buNone/>
              <a:defRPr/>
            </a:lvl3pPr>
            <a:lvl4pPr lvl="3" algn="l">
              <a:lnSpc>
                <a:spcPct val="90000"/>
              </a:lnSpc>
              <a:spcBef>
                <a:spcPts val="0"/>
              </a:spcBef>
              <a:spcAft>
                <a:spcPts val="0"/>
              </a:spcAft>
              <a:buClr>
                <a:srgbClr val="000000"/>
              </a:buClr>
              <a:buSzPts val="700"/>
              <a:buNone/>
              <a:defRPr/>
            </a:lvl4pPr>
            <a:lvl5pPr lvl="4" algn="l">
              <a:lnSpc>
                <a:spcPct val="90000"/>
              </a:lnSpc>
              <a:spcBef>
                <a:spcPts val="0"/>
              </a:spcBef>
              <a:spcAft>
                <a:spcPts val="0"/>
              </a:spcAft>
              <a:buClr>
                <a:srgbClr val="000000"/>
              </a:buClr>
              <a:buSzPts val="700"/>
              <a:buNone/>
              <a:defRPr/>
            </a:lvl5pPr>
            <a:lvl6pPr lvl="5" algn="l">
              <a:lnSpc>
                <a:spcPct val="90000"/>
              </a:lnSpc>
              <a:spcBef>
                <a:spcPts val="0"/>
              </a:spcBef>
              <a:spcAft>
                <a:spcPts val="0"/>
              </a:spcAft>
              <a:buClr>
                <a:srgbClr val="000000"/>
              </a:buClr>
              <a:buSzPts val="700"/>
              <a:buNone/>
              <a:defRPr/>
            </a:lvl6pPr>
            <a:lvl7pPr lvl="6" algn="l">
              <a:lnSpc>
                <a:spcPct val="90000"/>
              </a:lnSpc>
              <a:spcBef>
                <a:spcPts val="0"/>
              </a:spcBef>
              <a:spcAft>
                <a:spcPts val="0"/>
              </a:spcAft>
              <a:buClr>
                <a:srgbClr val="000000"/>
              </a:buClr>
              <a:buSzPts val="700"/>
              <a:buNone/>
              <a:defRPr/>
            </a:lvl7pPr>
            <a:lvl8pPr lvl="7" algn="l">
              <a:lnSpc>
                <a:spcPct val="90000"/>
              </a:lnSpc>
              <a:spcBef>
                <a:spcPts val="0"/>
              </a:spcBef>
              <a:spcAft>
                <a:spcPts val="0"/>
              </a:spcAft>
              <a:buClr>
                <a:srgbClr val="000000"/>
              </a:buClr>
              <a:buSzPts val="700"/>
              <a:buNone/>
              <a:defRPr/>
            </a:lvl8pPr>
            <a:lvl9pPr lvl="8" algn="l">
              <a:lnSpc>
                <a:spcPct val="90000"/>
              </a:lnSpc>
              <a:spcBef>
                <a:spcPts val="0"/>
              </a:spcBef>
              <a:spcAft>
                <a:spcPts val="0"/>
              </a:spcAft>
              <a:buClr>
                <a:srgbClr val="000000"/>
              </a:buClr>
              <a:buSzPts val="700"/>
              <a:buNone/>
              <a:defRPr/>
            </a:lvl9pPr>
          </a:lstStyle>
          <a:p>
            <a:endParaRPr/>
          </a:p>
        </p:txBody>
      </p:sp>
      <p:pic>
        <p:nvPicPr>
          <p:cNvPr id="13" name="Google Shape;13;g253845fc30c_0_344"/>
          <p:cNvPicPr preferRelativeResize="0"/>
          <p:nvPr/>
        </p:nvPicPr>
        <p:blipFill rotWithShape="1">
          <a:blip r:embed="rId2">
            <a:alphaModFix/>
          </a:blip>
          <a:srcRect l="20539" t="757" r="25049" b="836"/>
          <a:stretch/>
        </p:blipFill>
        <p:spPr>
          <a:xfrm rot="5400000">
            <a:off x="-1017524" y="1010824"/>
            <a:ext cx="5143499" cy="3108450"/>
          </a:xfrm>
          <a:prstGeom prst="rect">
            <a:avLst/>
          </a:prstGeom>
          <a:noFill/>
          <a:ln>
            <a:noFill/>
          </a:ln>
        </p:spPr>
      </p:pic>
      <p:sp>
        <p:nvSpPr>
          <p:cNvPr id="14" name="Google Shape;14;g253845fc30c_0_344"/>
          <p:cNvSpPr/>
          <p:nvPr/>
        </p:nvSpPr>
        <p:spPr>
          <a:xfrm>
            <a:off x="0" y="3901225"/>
            <a:ext cx="3108600" cy="917400"/>
          </a:xfrm>
          <a:prstGeom prst="rect">
            <a:avLst/>
          </a:prstGeom>
          <a:solidFill>
            <a:srgbClr val="FFFFFF"/>
          </a:solid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5" name="Google Shape;15;g253845fc30c_0_344"/>
          <p:cNvSpPr txBox="1">
            <a:spLocks noGrp="1"/>
          </p:cNvSpPr>
          <p:nvPr>
            <p:ph type="title" idx="2"/>
          </p:nvPr>
        </p:nvSpPr>
        <p:spPr>
          <a:xfrm>
            <a:off x="3266250" y="2110250"/>
            <a:ext cx="5817300" cy="909600"/>
          </a:xfrm>
          <a:prstGeom prst="rect">
            <a:avLst/>
          </a:prstGeom>
          <a:noFill/>
          <a:ln>
            <a:noFill/>
          </a:ln>
        </p:spPr>
        <p:txBody>
          <a:bodyPr spcFirstLastPara="1" wrap="square" lIns="34275" tIns="34275" rIns="34275" bIns="34275" anchor="ctr" anchorCtr="0">
            <a:noAutofit/>
          </a:bodyPr>
          <a:lstStyle>
            <a:lvl1pPr lvl="0" algn="l">
              <a:lnSpc>
                <a:spcPct val="90000"/>
              </a:lnSpc>
              <a:spcBef>
                <a:spcPts val="0"/>
              </a:spcBef>
              <a:spcAft>
                <a:spcPts val="0"/>
              </a:spcAft>
              <a:buClr>
                <a:srgbClr val="FFFFFF"/>
              </a:buClr>
              <a:buSzPts val="3800"/>
              <a:buNone/>
              <a:defRPr sz="3800">
                <a:solidFill>
                  <a:srgbClr val="FFFFFF"/>
                </a:solidFill>
              </a:defRPr>
            </a:lvl1pPr>
            <a:lvl2pPr lvl="1" algn="l">
              <a:lnSpc>
                <a:spcPct val="90000"/>
              </a:lnSpc>
              <a:spcBef>
                <a:spcPts val="0"/>
              </a:spcBef>
              <a:spcAft>
                <a:spcPts val="0"/>
              </a:spcAft>
              <a:buClr>
                <a:srgbClr val="000000"/>
              </a:buClr>
              <a:buSzPts val="700"/>
              <a:buNone/>
              <a:defRPr/>
            </a:lvl2pPr>
            <a:lvl3pPr lvl="2" algn="l">
              <a:lnSpc>
                <a:spcPct val="90000"/>
              </a:lnSpc>
              <a:spcBef>
                <a:spcPts val="0"/>
              </a:spcBef>
              <a:spcAft>
                <a:spcPts val="0"/>
              </a:spcAft>
              <a:buClr>
                <a:srgbClr val="000000"/>
              </a:buClr>
              <a:buSzPts val="700"/>
              <a:buNone/>
              <a:defRPr/>
            </a:lvl3pPr>
            <a:lvl4pPr lvl="3" algn="l">
              <a:lnSpc>
                <a:spcPct val="90000"/>
              </a:lnSpc>
              <a:spcBef>
                <a:spcPts val="0"/>
              </a:spcBef>
              <a:spcAft>
                <a:spcPts val="0"/>
              </a:spcAft>
              <a:buClr>
                <a:srgbClr val="000000"/>
              </a:buClr>
              <a:buSzPts val="700"/>
              <a:buNone/>
              <a:defRPr/>
            </a:lvl4pPr>
            <a:lvl5pPr lvl="4" algn="l">
              <a:lnSpc>
                <a:spcPct val="90000"/>
              </a:lnSpc>
              <a:spcBef>
                <a:spcPts val="0"/>
              </a:spcBef>
              <a:spcAft>
                <a:spcPts val="0"/>
              </a:spcAft>
              <a:buClr>
                <a:srgbClr val="000000"/>
              </a:buClr>
              <a:buSzPts val="700"/>
              <a:buNone/>
              <a:defRPr/>
            </a:lvl5pPr>
            <a:lvl6pPr lvl="5" algn="l">
              <a:lnSpc>
                <a:spcPct val="90000"/>
              </a:lnSpc>
              <a:spcBef>
                <a:spcPts val="0"/>
              </a:spcBef>
              <a:spcAft>
                <a:spcPts val="0"/>
              </a:spcAft>
              <a:buClr>
                <a:srgbClr val="000000"/>
              </a:buClr>
              <a:buSzPts val="700"/>
              <a:buNone/>
              <a:defRPr/>
            </a:lvl6pPr>
            <a:lvl7pPr lvl="6" algn="l">
              <a:lnSpc>
                <a:spcPct val="90000"/>
              </a:lnSpc>
              <a:spcBef>
                <a:spcPts val="0"/>
              </a:spcBef>
              <a:spcAft>
                <a:spcPts val="0"/>
              </a:spcAft>
              <a:buClr>
                <a:srgbClr val="000000"/>
              </a:buClr>
              <a:buSzPts val="700"/>
              <a:buNone/>
              <a:defRPr/>
            </a:lvl7pPr>
            <a:lvl8pPr lvl="7" algn="l">
              <a:lnSpc>
                <a:spcPct val="90000"/>
              </a:lnSpc>
              <a:spcBef>
                <a:spcPts val="0"/>
              </a:spcBef>
              <a:spcAft>
                <a:spcPts val="0"/>
              </a:spcAft>
              <a:buClr>
                <a:srgbClr val="000000"/>
              </a:buClr>
              <a:buSzPts val="700"/>
              <a:buNone/>
              <a:defRPr/>
            </a:lvl8pPr>
            <a:lvl9pPr lvl="8" algn="l">
              <a:lnSpc>
                <a:spcPct val="90000"/>
              </a:lnSpc>
              <a:spcBef>
                <a:spcPts val="0"/>
              </a:spcBef>
              <a:spcAft>
                <a:spcPts val="0"/>
              </a:spcAft>
              <a:buClr>
                <a:srgbClr val="000000"/>
              </a:buClr>
              <a:buSzPts val="700"/>
              <a:buNone/>
              <a:defRPr/>
            </a:lvl9pPr>
          </a:lstStyle>
          <a:p>
            <a:endParaRPr/>
          </a:p>
        </p:txBody>
      </p:sp>
      <p:pic>
        <p:nvPicPr>
          <p:cNvPr id="16" name="Google Shape;16;g253845fc30c_0_344"/>
          <p:cNvPicPr preferRelativeResize="0"/>
          <p:nvPr/>
        </p:nvPicPr>
        <p:blipFill rotWithShape="1">
          <a:blip r:embed="rId3">
            <a:alphaModFix/>
          </a:blip>
          <a:srcRect/>
          <a:stretch/>
        </p:blipFill>
        <p:spPr>
          <a:xfrm>
            <a:off x="53100" y="4098625"/>
            <a:ext cx="1487894" cy="522601"/>
          </a:xfrm>
          <a:prstGeom prst="rect">
            <a:avLst/>
          </a:prstGeom>
          <a:noFill/>
          <a:ln>
            <a:noFill/>
          </a:ln>
        </p:spPr>
      </p:pic>
      <p:pic>
        <p:nvPicPr>
          <p:cNvPr id="17" name="Google Shape;17;g253845fc30c_0_344"/>
          <p:cNvPicPr preferRelativeResize="0"/>
          <p:nvPr/>
        </p:nvPicPr>
        <p:blipFill rotWithShape="1">
          <a:blip r:embed="rId4">
            <a:alphaModFix/>
          </a:blip>
          <a:srcRect/>
          <a:stretch/>
        </p:blipFill>
        <p:spPr>
          <a:xfrm>
            <a:off x="1620550" y="4032158"/>
            <a:ext cx="1487900" cy="589068"/>
          </a:xfrm>
          <a:prstGeom prst="rect">
            <a:avLst/>
          </a:prstGeom>
          <a:noFill/>
          <a:ln>
            <a:noFill/>
          </a:ln>
        </p:spPr>
      </p:pic>
      <p:cxnSp>
        <p:nvCxnSpPr>
          <p:cNvPr id="18" name="Google Shape;18;g253845fc30c_0_344"/>
          <p:cNvCxnSpPr/>
          <p:nvPr/>
        </p:nvCxnSpPr>
        <p:spPr>
          <a:xfrm>
            <a:off x="3108600" y="0"/>
            <a:ext cx="0" cy="5162400"/>
          </a:xfrm>
          <a:prstGeom prst="straightConnector1">
            <a:avLst/>
          </a:prstGeom>
          <a:noFill/>
          <a:ln w="28575" cap="flat" cmpd="sng">
            <a:solidFill>
              <a:srgbClr val="FFFFFF"/>
            </a:solidFill>
            <a:prstDash val="solid"/>
            <a:round/>
            <a:headEnd type="none" w="sm" len="sm"/>
            <a:tailEnd type="none" w="sm" len="sm"/>
          </a:ln>
        </p:spPr>
      </p:cxnSp>
      <p:sp>
        <p:nvSpPr>
          <p:cNvPr id="19" name="Google Shape;19;g253845fc30c_0_344"/>
          <p:cNvSpPr txBox="1">
            <a:spLocks noGrp="1"/>
          </p:cNvSpPr>
          <p:nvPr>
            <p:ph type="title" idx="3"/>
          </p:nvPr>
        </p:nvSpPr>
        <p:spPr>
          <a:xfrm>
            <a:off x="3266250" y="2831225"/>
            <a:ext cx="5817300" cy="909600"/>
          </a:xfrm>
          <a:prstGeom prst="rect">
            <a:avLst/>
          </a:prstGeom>
          <a:noFill/>
          <a:ln>
            <a:noFill/>
          </a:ln>
        </p:spPr>
        <p:txBody>
          <a:bodyPr spcFirstLastPara="1" wrap="square" lIns="34275" tIns="34275" rIns="34275" bIns="34275" anchor="ctr" anchorCtr="0">
            <a:noAutofit/>
          </a:bodyPr>
          <a:lstStyle>
            <a:lvl1pPr lvl="0" algn="l">
              <a:lnSpc>
                <a:spcPct val="90000"/>
              </a:lnSpc>
              <a:spcBef>
                <a:spcPts val="0"/>
              </a:spcBef>
              <a:spcAft>
                <a:spcPts val="0"/>
              </a:spcAft>
              <a:buClr>
                <a:srgbClr val="E93C8C"/>
              </a:buClr>
              <a:buSzPts val="1700"/>
              <a:buNone/>
              <a:defRPr sz="1700">
                <a:solidFill>
                  <a:srgbClr val="E93C8C"/>
                </a:solidFill>
              </a:defRPr>
            </a:lvl1pPr>
            <a:lvl2pPr lvl="1" algn="l">
              <a:lnSpc>
                <a:spcPct val="90000"/>
              </a:lnSpc>
              <a:spcBef>
                <a:spcPts val="0"/>
              </a:spcBef>
              <a:spcAft>
                <a:spcPts val="0"/>
              </a:spcAft>
              <a:buClr>
                <a:srgbClr val="000000"/>
              </a:buClr>
              <a:buSzPts val="700"/>
              <a:buNone/>
              <a:defRPr/>
            </a:lvl2pPr>
            <a:lvl3pPr lvl="2" algn="l">
              <a:lnSpc>
                <a:spcPct val="90000"/>
              </a:lnSpc>
              <a:spcBef>
                <a:spcPts val="0"/>
              </a:spcBef>
              <a:spcAft>
                <a:spcPts val="0"/>
              </a:spcAft>
              <a:buClr>
                <a:srgbClr val="000000"/>
              </a:buClr>
              <a:buSzPts val="700"/>
              <a:buNone/>
              <a:defRPr/>
            </a:lvl3pPr>
            <a:lvl4pPr lvl="3" algn="l">
              <a:lnSpc>
                <a:spcPct val="90000"/>
              </a:lnSpc>
              <a:spcBef>
                <a:spcPts val="0"/>
              </a:spcBef>
              <a:spcAft>
                <a:spcPts val="0"/>
              </a:spcAft>
              <a:buClr>
                <a:srgbClr val="000000"/>
              </a:buClr>
              <a:buSzPts val="700"/>
              <a:buNone/>
              <a:defRPr/>
            </a:lvl4pPr>
            <a:lvl5pPr lvl="4" algn="l">
              <a:lnSpc>
                <a:spcPct val="90000"/>
              </a:lnSpc>
              <a:spcBef>
                <a:spcPts val="0"/>
              </a:spcBef>
              <a:spcAft>
                <a:spcPts val="0"/>
              </a:spcAft>
              <a:buClr>
                <a:srgbClr val="000000"/>
              </a:buClr>
              <a:buSzPts val="700"/>
              <a:buNone/>
              <a:defRPr/>
            </a:lvl5pPr>
            <a:lvl6pPr lvl="5" algn="l">
              <a:lnSpc>
                <a:spcPct val="90000"/>
              </a:lnSpc>
              <a:spcBef>
                <a:spcPts val="0"/>
              </a:spcBef>
              <a:spcAft>
                <a:spcPts val="0"/>
              </a:spcAft>
              <a:buClr>
                <a:srgbClr val="000000"/>
              </a:buClr>
              <a:buSzPts val="700"/>
              <a:buNone/>
              <a:defRPr/>
            </a:lvl6pPr>
            <a:lvl7pPr lvl="6" algn="l">
              <a:lnSpc>
                <a:spcPct val="90000"/>
              </a:lnSpc>
              <a:spcBef>
                <a:spcPts val="0"/>
              </a:spcBef>
              <a:spcAft>
                <a:spcPts val="0"/>
              </a:spcAft>
              <a:buClr>
                <a:srgbClr val="000000"/>
              </a:buClr>
              <a:buSzPts val="700"/>
              <a:buNone/>
              <a:defRPr/>
            </a:lvl7pPr>
            <a:lvl8pPr lvl="7" algn="l">
              <a:lnSpc>
                <a:spcPct val="90000"/>
              </a:lnSpc>
              <a:spcBef>
                <a:spcPts val="0"/>
              </a:spcBef>
              <a:spcAft>
                <a:spcPts val="0"/>
              </a:spcAft>
              <a:buClr>
                <a:srgbClr val="000000"/>
              </a:buClr>
              <a:buSzPts val="700"/>
              <a:buNone/>
              <a:defRPr/>
            </a:lvl8pPr>
            <a:lvl9pPr lvl="8" algn="l">
              <a:lnSpc>
                <a:spcPct val="90000"/>
              </a:lnSpc>
              <a:spcBef>
                <a:spcPts val="0"/>
              </a:spcBef>
              <a:spcAft>
                <a:spcPts val="0"/>
              </a:spcAft>
              <a:buClr>
                <a:srgbClr val="000000"/>
              </a:buClr>
              <a:buSzPts val="7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g13af51293aa_0_40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g13af51293aa_0_40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 name="Google Shape;72;g13af51293aa_0_40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g13af51293aa_0_40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g13af51293aa_0_40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1_Title Slide">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g13af51293aa_0_408"/>
          <p:cNvSpPr txBox="1">
            <a:spLocks noGrp="1"/>
          </p:cNvSpPr>
          <p:nvPr>
            <p:ph type="ctrTitle"/>
          </p:nvPr>
        </p:nvSpPr>
        <p:spPr>
          <a:xfrm>
            <a:off x="685800" y="1491631"/>
            <a:ext cx="7772400" cy="1102500"/>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g13af51293aa_0_408"/>
          <p:cNvSpPr txBox="1">
            <a:spLocks noGrp="1"/>
          </p:cNvSpPr>
          <p:nvPr>
            <p:ph type="subTitle" idx="1"/>
          </p:nvPr>
        </p:nvSpPr>
        <p:spPr>
          <a:xfrm>
            <a:off x="1371600" y="2679762"/>
            <a:ext cx="6400800" cy="1314600"/>
          </a:xfrm>
          <a:prstGeom prst="rect">
            <a:avLst/>
          </a:prstGeom>
          <a:noFill/>
          <a:ln>
            <a:noFill/>
          </a:ln>
        </p:spPr>
        <p:txBody>
          <a:bodyPr spcFirstLastPara="1" wrap="square" lIns="68575" tIns="34275" rIns="68575" bIns="34275" anchor="t" anchorCtr="0">
            <a:normAutofit/>
          </a:bodyPr>
          <a:lstStyle>
            <a:lvl1pPr lvl="0" algn="ctr">
              <a:lnSpc>
                <a:spcPct val="100000"/>
              </a:lnSpc>
              <a:spcBef>
                <a:spcPts val="600"/>
              </a:spcBef>
              <a:spcAft>
                <a:spcPts val="0"/>
              </a:spcAft>
              <a:buClr>
                <a:srgbClr val="888888"/>
              </a:buClr>
              <a:buSzPts val="2400"/>
              <a:buNone/>
              <a:defRPr>
                <a:solidFill>
                  <a:srgbClr val="888888"/>
                </a:solidFill>
              </a:defRPr>
            </a:lvl1pPr>
            <a:lvl2pPr lvl="1" algn="ctr">
              <a:lnSpc>
                <a:spcPct val="100000"/>
              </a:lnSpc>
              <a:spcBef>
                <a:spcPts val="600"/>
              </a:spcBef>
              <a:spcAft>
                <a:spcPts val="0"/>
              </a:spcAft>
              <a:buClr>
                <a:srgbClr val="888888"/>
              </a:buClr>
              <a:buSzPts val="2100"/>
              <a:buNone/>
              <a:defRPr>
                <a:solidFill>
                  <a:srgbClr val="888888"/>
                </a:solidFill>
              </a:defRPr>
            </a:lvl2pPr>
            <a:lvl3pPr lvl="2" algn="ctr">
              <a:lnSpc>
                <a:spcPct val="100000"/>
              </a:lnSpc>
              <a:spcBef>
                <a:spcPts val="500"/>
              </a:spcBef>
              <a:spcAft>
                <a:spcPts val="0"/>
              </a:spcAft>
              <a:buClr>
                <a:srgbClr val="888888"/>
              </a:buClr>
              <a:buSzPts val="1800"/>
              <a:buNone/>
              <a:defRPr>
                <a:solidFill>
                  <a:srgbClr val="888888"/>
                </a:solidFill>
              </a:defRPr>
            </a:lvl3pPr>
            <a:lvl4pPr lvl="3" algn="ctr">
              <a:lnSpc>
                <a:spcPct val="100000"/>
              </a:lnSpc>
              <a:spcBef>
                <a:spcPts val="400"/>
              </a:spcBef>
              <a:spcAft>
                <a:spcPts val="0"/>
              </a:spcAft>
              <a:buClr>
                <a:srgbClr val="888888"/>
              </a:buClr>
              <a:buSzPts val="1500"/>
              <a:buNone/>
              <a:defRPr>
                <a:solidFill>
                  <a:srgbClr val="888888"/>
                </a:solidFill>
              </a:defRPr>
            </a:lvl4pPr>
            <a:lvl5pPr lvl="4" algn="ctr">
              <a:lnSpc>
                <a:spcPct val="100000"/>
              </a:lnSpc>
              <a:spcBef>
                <a:spcPts val="400"/>
              </a:spcBef>
              <a:spcAft>
                <a:spcPts val="0"/>
              </a:spcAft>
              <a:buClr>
                <a:srgbClr val="888888"/>
              </a:buClr>
              <a:buSzPts val="1500"/>
              <a:buNone/>
              <a:defRPr>
                <a:solidFill>
                  <a:srgbClr val="888888"/>
                </a:solidFill>
              </a:defRPr>
            </a:lvl5pPr>
            <a:lvl6pPr lvl="5" algn="ctr">
              <a:lnSpc>
                <a:spcPct val="100000"/>
              </a:lnSpc>
              <a:spcBef>
                <a:spcPts val="400"/>
              </a:spcBef>
              <a:spcAft>
                <a:spcPts val="0"/>
              </a:spcAft>
              <a:buClr>
                <a:srgbClr val="888888"/>
              </a:buClr>
              <a:buSzPts val="1500"/>
              <a:buNone/>
              <a:defRPr>
                <a:solidFill>
                  <a:srgbClr val="888888"/>
                </a:solidFill>
              </a:defRPr>
            </a:lvl6pPr>
            <a:lvl7pPr lvl="6" algn="ctr">
              <a:lnSpc>
                <a:spcPct val="100000"/>
              </a:lnSpc>
              <a:spcBef>
                <a:spcPts val="400"/>
              </a:spcBef>
              <a:spcAft>
                <a:spcPts val="0"/>
              </a:spcAft>
              <a:buClr>
                <a:srgbClr val="888888"/>
              </a:buClr>
              <a:buSzPts val="1500"/>
              <a:buNone/>
              <a:defRPr>
                <a:solidFill>
                  <a:srgbClr val="888888"/>
                </a:solidFill>
              </a:defRPr>
            </a:lvl7pPr>
            <a:lvl8pPr lvl="7" algn="ctr">
              <a:lnSpc>
                <a:spcPct val="100000"/>
              </a:lnSpc>
              <a:spcBef>
                <a:spcPts val="400"/>
              </a:spcBef>
              <a:spcAft>
                <a:spcPts val="0"/>
              </a:spcAft>
              <a:buClr>
                <a:srgbClr val="888888"/>
              </a:buClr>
              <a:buSzPts val="1500"/>
              <a:buNone/>
              <a:defRPr>
                <a:solidFill>
                  <a:srgbClr val="888888"/>
                </a:solidFill>
              </a:defRPr>
            </a:lvl8pPr>
            <a:lvl9pPr lvl="8" algn="ctr">
              <a:lnSpc>
                <a:spcPct val="100000"/>
              </a:lnSpc>
              <a:spcBef>
                <a:spcPts val="400"/>
              </a:spcBef>
              <a:spcAft>
                <a:spcPts val="0"/>
              </a:spcAft>
              <a:buClr>
                <a:srgbClr val="888888"/>
              </a:buClr>
              <a:buSzPts val="1500"/>
              <a:buNone/>
              <a:defRPr>
                <a:solidFill>
                  <a:srgbClr val="888888"/>
                </a:solidFill>
              </a:defRPr>
            </a:lvl9pPr>
          </a:lstStyle>
          <a:p>
            <a:endParaRPr/>
          </a:p>
        </p:txBody>
      </p:sp>
      <p:sp>
        <p:nvSpPr>
          <p:cNvPr id="78" name="Google Shape;78;g13af51293aa_0_408"/>
          <p:cNvSpPr/>
          <p:nvPr/>
        </p:nvSpPr>
        <p:spPr>
          <a:xfrm>
            <a:off x="8246225" y="4799216"/>
            <a:ext cx="767400" cy="306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400" b="0" i="0" u="none" strike="noStrike" cap="none">
              <a:solidFill>
                <a:schemeClr val="lt1"/>
              </a:solidFill>
              <a:latin typeface="Arial"/>
              <a:ea typeface="Arial"/>
              <a:cs typeface="Arial"/>
              <a:sym typeface="Arial"/>
            </a:endParaRPr>
          </a:p>
        </p:txBody>
      </p:sp>
      <p:pic>
        <p:nvPicPr>
          <p:cNvPr id="79" name="Google Shape;79;g13af51293aa_0_408"/>
          <p:cNvPicPr preferRelativeResize="0"/>
          <p:nvPr/>
        </p:nvPicPr>
        <p:blipFill rotWithShape="1">
          <a:blip r:embed="rId3">
            <a:alphaModFix/>
          </a:blip>
          <a:srcRect/>
          <a:stretch/>
        </p:blipFill>
        <p:spPr>
          <a:xfrm>
            <a:off x="8301645" y="4782855"/>
            <a:ext cx="777780" cy="29429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g13af51293aa_0_413"/>
          <p:cNvSpPr/>
          <p:nvPr/>
        </p:nvSpPr>
        <p:spPr>
          <a:xfrm>
            <a:off x="7835804" y="4691531"/>
            <a:ext cx="1183200" cy="454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400" b="0" i="0" u="none" strike="noStrike" cap="none">
                <a:solidFill>
                  <a:schemeClr val="lt1"/>
                </a:solidFill>
                <a:latin typeface="Arial"/>
                <a:ea typeface="Arial"/>
                <a:cs typeface="Arial"/>
                <a:sym typeface="Arial"/>
              </a:rPr>
              <a:t>Not my handwriting at the bottom 🏃🏾‍♂️🏃🏾‍♂️🏃🏾‍♂️🏃🏾‍♂️</a:t>
            </a:r>
            <a:endParaRPr sz="1400" b="0" i="0" u="none" strike="noStrike" cap="none">
              <a:solidFill>
                <a:schemeClr val="lt1"/>
              </a:solidFill>
              <a:latin typeface="Arial"/>
              <a:ea typeface="Arial"/>
              <a:cs typeface="Arial"/>
              <a:sym typeface="Arial"/>
            </a:endParaRPr>
          </a:p>
        </p:txBody>
      </p:sp>
      <p:pic>
        <p:nvPicPr>
          <p:cNvPr id="82" name="Google Shape;82;g13af51293aa_0_413"/>
          <p:cNvPicPr preferRelativeResize="0"/>
          <p:nvPr/>
        </p:nvPicPr>
        <p:blipFill rotWithShape="1">
          <a:blip r:embed="rId3">
            <a:alphaModFix/>
          </a:blip>
          <a:srcRect/>
          <a:stretch/>
        </p:blipFill>
        <p:spPr>
          <a:xfrm>
            <a:off x="7910923" y="4640731"/>
            <a:ext cx="1082602" cy="409633"/>
          </a:xfrm>
          <a:prstGeom prst="rect">
            <a:avLst/>
          </a:prstGeom>
          <a:noFill/>
          <a:ln>
            <a:noFill/>
          </a:ln>
        </p:spPr>
      </p:pic>
      <p:sp>
        <p:nvSpPr>
          <p:cNvPr id="83" name="Google Shape;83;g13af51293aa_0_413"/>
          <p:cNvSpPr/>
          <p:nvPr/>
        </p:nvSpPr>
        <p:spPr>
          <a:xfrm>
            <a:off x="3294284" y="2578250"/>
            <a:ext cx="2862600" cy="148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400" b="0" i="0" u="none" strike="noStrike" cap="none">
                <a:solidFill>
                  <a:schemeClr val="lt1"/>
                </a:solidFill>
                <a:latin typeface="Arial"/>
                <a:ea typeface="Arial"/>
                <a:cs typeface="Arial"/>
                <a:sym typeface="Arial"/>
              </a:rPr>
              <a:t>Not my handwriting at the bottom 🏃🏾‍♂️🏃🏾‍♂️🏃🏾‍♂️🏃🏾‍♂️</a:t>
            </a: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84"/>
        <p:cNvGrpSpPr/>
        <p:nvPr/>
      </p:nvGrpSpPr>
      <p:grpSpPr>
        <a:xfrm>
          <a:off x="0" y="0"/>
          <a:ext cx="0" cy="0"/>
          <a:chOff x="0" y="0"/>
          <a:chExt cx="0" cy="0"/>
        </a:xfrm>
      </p:grpSpPr>
      <p:sp>
        <p:nvSpPr>
          <p:cNvPr id="85" name="Google Shape;85;g1e3879af7f9_0_9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g1e3879af7f9_0_95"/>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7" name="Google Shape;87;g1e3879af7f9_0_9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g1e3879af7f9_0_9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g1e3879af7f9_0_9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90"/>
        <p:cNvGrpSpPr/>
        <p:nvPr/>
      </p:nvGrpSpPr>
      <p:grpSpPr>
        <a:xfrm>
          <a:off x="0" y="0"/>
          <a:ext cx="0" cy="0"/>
          <a:chOff x="0" y="0"/>
          <a:chExt cx="0" cy="0"/>
        </a:xfrm>
      </p:grpSpPr>
      <p:sp>
        <p:nvSpPr>
          <p:cNvPr id="91" name="Google Shape;91;g1e3879af7f9_0_173"/>
          <p:cNvSpPr txBox="1">
            <a:spLocks noGrp="1"/>
          </p:cNvSpPr>
          <p:nvPr>
            <p:ph type="title"/>
          </p:nvPr>
        </p:nvSpPr>
        <p:spPr>
          <a:xfrm>
            <a:off x="578642" y="203699"/>
            <a:ext cx="8205900" cy="5535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b="1">
                <a:latin typeface="Arial" panose="020B0604020202020204" pitchFamily="34" charset="0"/>
                <a:ea typeface="Arial" panose="020B0604020202020204" pitchFamily="34" charset="0"/>
                <a:cs typeface="Arial" panose="020B0604020202020204" pitchFamily="34" charset="0"/>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92" name="Google Shape;92;g1e3879af7f9_0_173"/>
          <p:cNvSpPr txBox="1">
            <a:spLocks noGrp="1"/>
          </p:cNvSpPr>
          <p:nvPr>
            <p:ph type="body" idx="1"/>
          </p:nvPr>
        </p:nvSpPr>
        <p:spPr>
          <a:xfrm>
            <a:off x="578643" y="885825"/>
            <a:ext cx="8205900" cy="3668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400"/>
              <a:buNone/>
              <a:defRPr>
                <a:latin typeface="Arial" panose="020B0604020202020204" pitchFamily="34" charset="0"/>
                <a:ea typeface="Arial" panose="020B0604020202020204" pitchFamily="34" charset="0"/>
                <a:cs typeface="Arial" panose="020B0604020202020204" pitchFamily="34" charset="0"/>
                <a:sym typeface="Montserrat"/>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pic>
        <p:nvPicPr>
          <p:cNvPr id="93" name="Google Shape;93;g1e3879af7f9_0_173"/>
          <p:cNvPicPr preferRelativeResize="0"/>
          <p:nvPr/>
        </p:nvPicPr>
        <p:blipFill rotWithShape="1">
          <a:blip r:embed="rId2">
            <a:alphaModFix/>
          </a:blip>
          <a:srcRect/>
          <a:stretch/>
        </p:blipFill>
        <p:spPr>
          <a:xfrm>
            <a:off x="0" y="0"/>
            <a:ext cx="433057" cy="5143501"/>
          </a:xfrm>
          <a:prstGeom prst="rect">
            <a:avLst/>
          </a:prstGeom>
          <a:noFill/>
          <a:ln>
            <a:noFill/>
          </a:ln>
        </p:spPr>
      </p:pic>
      <p:pic>
        <p:nvPicPr>
          <p:cNvPr id="94" name="Google Shape;94;g1e3879af7f9_0_173"/>
          <p:cNvPicPr preferRelativeResize="0"/>
          <p:nvPr/>
        </p:nvPicPr>
        <p:blipFill rotWithShape="1">
          <a:blip r:embed="rId3">
            <a:alphaModFix/>
          </a:blip>
          <a:srcRect/>
          <a:stretch/>
        </p:blipFill>
        <p:spPr>
          <a:xfrm>
            <a:off x="433057" y="4554200"/>
            <a:ext cx="8625218" cy="5893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95"/>
        <p:cNvGrpSpPr/>
        <p:nvPr/>
      </p:nvGrpSpPr>
      <p:grpSpPr>
        <a:xfrm>
          <a:off x="0" y="0"/>
          <a:ext cx="0" cy="0"/>
          <a:chOff x="0" y="0"/>
          <a:chExt cx="0" cy="0"/>
        </a:xfrm>
      </p:grpSpPr>
      <p:sp>
        <p:nvSpPr>
          <p:cNvPr id="96" name="Google Shape;96;g1e3879af7f9_0_1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7" name="Google Shape;97;g1e3879af7f9_0_178"/>
          <p:cNvPicPr preferRelativeResize="0"/>
          <p:nvPr/>
        </p:nvPicPr>
        <p:blipFill rotWithShape="1">
          <a:blip r:embed="rId2">
            <a:alphaModFix/>
          </a:blip>
          <a:srcRect/>
          <a:stretch/>
        </p:blipFill>
        <p:spPr>
          <a:xfrm>
            <a:off x="-5988" y="-71438"/>
            <a:ext cx="437135" cy="5214939"/>
          </a:xfrm>
          <a:prstGeom prst="rect">
            <a:avLst/>
          </a:prstGeom>
          <a:noFill/>
          <a:ln>
            <a:noFill/>
          </a:ln>
        </p:spPr>
      </p:pic>
      <p:pic>
        <p:nvPicPr>
          <p:cNvPr id="98" name="Google Shape;98;g1e3879af7f9_0_178"/>
          <p:cNvPicPr preferRelativeResize="0"/>
          <p:nvPr/>
        </p:nvPicPr>
        <p:blipFill rotWithShape="1">
          <a:blip r:embed="rId3">
            <a:alphaModFix/>
          </a:blip>
          <a:srcRect/>
          <a:stretch/>
        </p:blipFill>
        <p:spPr>
          <a:xfrm>
            <a:off x="431146" y="4490256"/>
            <a:ext cx="8712855" cy="602007"/>
          </a:xfrm>
          <a:prstGeom prst="rect">
            <a:avLst/>
          </a:prstGeom>
          <a:noFill/>
          <a:ln>
            <a:noFill/>
          </a:ln>
        </p:spPr>
      </p:pic>
      <p:sp>
        <p:nvSpPr>
          <p:cNvPr id="99" name="Google Shape;99;g1e3879af7f9_0_178"/>
          <p:cNvSpPr txBox="1">
            <a:spLocks noGrp="1"/>
          </p:cNvSpPr>
          <p:nvPr>
            <p:ph type="title"/>
          </p:nvPr>
        </p:nvSpPr>
        <p:spPr>
          <a:xfrm>
            <a:off x="607219" y="147484"/>
            <a:ext cx="8196600" cy="6093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Montserrat"/>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dirty="0"/>
          </a:p>
        </p:txBody>
      </p:sp>
      <p:sp>
        <p:nvSpPr>
          <p:cNvPr id="100" name="Google Shape;100;g1e3879af7f9_0_178"/>
          <p:cNvSpPr txBox="1">
            <a:spLocks noGrp="1"/>
          </p:cNvSpPr>
          <p:nvPr>
            <p:ph type="body" idx="1"/>
          </p:nvPr>
        </p:nvSpPr>
        <p:spPr>
          <a:xfrm>
            <a:off x="608013" y="849313"/>
            <a:ext cx="8196300" cy="3641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atin typeface="Arial" panose="020B0604020202020204" pitchFamily="34" charset="0"/>
                <a:ea typeface="Arial" panose="020B0604020202020204" pitchFamily="34" charset="0"/>
                <a:cs typeface="Arial" panose="020B0604020202020204" pitchFamily="34" charset="0"/>
                <a:sym typeface="Montserrat"/>
              </a:defRPr>
            </a:lvl1pPr>
            <a:lvl2pPr marL="914400" lvl="1" indent="-317500" algn="l">
              <a:lnSpc>
                <a:spcPct val="115000"/>
              </a:lnSpc>
              <a:spcBef>
                <a:spcPts val="0"/>
              </a:spcBef>
              <a:spcAft>
                <a:spcPts val="0"/>
              </a:spcAft>
              <a:buSzPts val="1400"/>
              <a:buChar char="○"/>
              <a:defRPr>
                <a:latin typeface="Montserrat"/>
                <a:ea typeface="Montserrat"/>
                <a:cs typeface="Montserrat"/>
                <a:sym typeface="Montserrat"/>
              </a:defRPr>
            </a:lvl2pPr>
            <a:lvl3pPr marL="1371600" lvl="2" indent="-317500" algn="l">
              <a:lnSpc>
                <a:spcPct val="115000"/>
              </a:lnSpc>
              <a:spcBef>
                <a:spcPts val="0"/>
              </a:spcBef>
              <a:spcAft>
                <a:spcPts val="0"/>
              </a:spcAft>
              <a:buSzPts val="1400"/>
              <a:buChar char="■"/>
              <a:defRPr>
                <a:latin typeface="Montserrat"/>
                <a:ea typeface="Montserrat"/>
                <a:cs typeface="Montserrat"/>
                <a:sym typeface="Montserrat"/>
              </a:defRPr>
            </a:lvl3pPr>
            <a:lvl4pPr marL="1828800" lvl="3" indent="-317500" algn="l">
              <a:lnSpc>
                <a:spcPct val="115000"/>
              </a:lnSpc>
              <a:spcBef>
                <a:spcPts val="0"/>
              </a:spcBef>
              <a:spcAft>
                <a:spcPts val="0"/>
              </a:spcAft>
              <a:buSzPts val="1400"/>
              <a:buChar char="●"/>
              <a:defRPr>
                <a:latin typeface="Montserrat"/>
                <a:ea typeface="Montserrat"/>
                <a:cs typeface="Montserrat"/>
                <a:sym typeface="Montserrat"/>
              </a:defRPr>
            </a:lvl4pPr>
            <a:lvl5pPr marL="2286000" lvl="4" indent="-317500" algn="l">
              <a:lnSpc>
                <a:spcPct val="115000"/>
              </a:lnSpc>
              <a:spcBef>
                <a:spcPts val="0"/>
              </a:spcBef>
              <a:spcAft>
                <a:spcPts val="0"/>
              </a:spcAft>
              <a:buSzPts val="1400"/>
              <a:buChar char="○"/>
              <a:defRPr>
                <a:latin typeface="Montserrat"/>
                <a:ea typeface="Montserrat"/>
                <a:cs typeface="Montserrat"/>
                <a:sym typeface="Montserrat"/>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2">
  <p:cSld name="1_Title Slide_1">
    <p:spTree>
      <p:nvGrpSpPr>
        <p:cNvPr id="1" name="Shape 101"/>
        <p:cNvGrpSpPr/>
        <p:nvPr/>
      </p:nvGrpSpPr>
      <p:grpSpPr>
        <a:xfrm>
          <a:off x="0" y="0"/>
          <a:ext cx="0" cy="0"/>
          <a:chOff x="0" y="0"/>
          <a:chExt cx="0" cy="0"/>
        </a:xfrm>
      </p:grpSpPr>
      <p:grpSp>
        <p:nvGrpSpPr>
          <p:cNvPr id="102" name="Google Shape;102;g24d3ee5c147_0_114"/>
          <p:cNvGrpSpPr/>
          <p:nvPr/>
        </p:nvGrpSpPr>
        <p:grpSpPr>
          <a:xfrm>
            <a:off x="149152" y="4519777"/>
            <a:ext cx="8994848" cy="564960"/>
            <a:chOff x="198869" y="6026370"/>
            <a:chExt cx="11993131" cy="753280"/>
          </a:xfrm>
        </p:grpSpPr>
        <p:grpSp>
          <p:nvGrpSpPr>
            <p:cNvPr id="103" name="Google Shape;103;g24d3ee5c147_0_114"/>
            <p:cNvGrpSpPr/>
            <p:nvPr/>
          </p:nvGrpSpPr>
          <p:grpSpPr>
            <a:xfrm>
              <a:off x="198869" y="6026370"/>
              <a:ext cx="10990879" cy="647642"/>
              <a:chOff x="-501263" y="11339666"/>
              <a:chExt cx="10990879" cy="647642"/>
            </a:xfrm>
          </p:grpSpPr>
          <p:pic>
            <p:nvPicPr>
              <p:cNvPr id="104" name="Google Shape;104;g24d3ee5c147_0_114" descr="dbe_logo high resolution - National Heritage Council"/>
              <p:cNvPicPr preferRelativeResize="0"/>
              <p:nvPr/>
            </p:nvPicPr>
            <p:blipFill rotWithShape="1">
              <a:blip r:embed="rId2">
                <a:alphaModFix/>
              </a:blip>
              <a:srcRect/>
              <a:stretch/>
            </p:blipFill>
            <p:spPr>
              <a:xfrm>
                <a:off x="-501263" y="11339666"/>
                <a:ext cx="1370025" cy="518042"/>
              </a:xfrm>
              <a:prstGeom prst="rect">
                <a:avLst/>
              </a:prstGeom>
              <a:noFill/>
              <a:ln>
                <a:noFill/>
              </a:ln>
            </p:spPr>
          </p:pic>
          <p:pic>
            <p:nvPicPr>
              <p:cNvPr id="105" name="Google Shape;105;g24d3ee5c147_0_114"/>
              <p:cNvPicPr preferRelativeResize="0"/>
              <p:nvPr/>
            </p:nvPicPr>
            <p:blipFill rotWithShape="1">
              <a:blip r:embed="rId3">
                <a:alphaModFix/>
              </a:blip>
              <a:srcRect r="50000" b="1999"/>
              <a:stretch/>
            </p:blipFill>
            <p:spPr>
              <a:xfrm>
                <a:off x="8965616" y="11347974"/>
                <a:ext cx="1524000" cy="509734"/>
              </a:xfrm>
              <a:prstGeom prst="rect">
                <a:avLst/>
              </a:prstGeom>
              <a:noFill/>
              <a:ln>
                <a:noFill/>
              </a:ln>
            </p:spPr>
          </p:pic>
          <p:sp>
            <p:nvSpPr>
              <p:cNvPr id="106" name="Google Shape;106;g24d3ee5c147_0_114"/>
              <p:cNvSpPr txBox="1"/>
              <p:nvPr/>
            </p:nvSpPr>
            <p:spPr>
              <a:xfrm>
                <a:off x="6639267" y="11730808"/>
                <a:ext cx="3120900" cy="256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1" i="1" u="none" strike="noStrike" cap="none">
                    <a:solidFill>
                      <a:srgbClr val="000000"/>
                    </a:solidFill>
                    <a:latin typeface="Montserrat Light"/>
                    <a:ea typeface="Montserrat Light"/>
                    <a:cs typeface="Montserrat Light"/>
                    <a:sym typeface="Montserrat Light"/>
                  </a:rPr>
                  <a:t>If it’s going to be it’s up to me</a:t>
                </a:r>
                <a:endParaRPr sz="800" b="1" i="1" u="none" strike="noStrike" cap="none">
                  <a:solidFill>
                    <a:srgbClr val="000000"/>
                  </a:solidFill>
                  <a:latin typeface="Montserrat Light"/>
                  <a:ea typeface="Montserrat Light"/>
                  <a:cs typeface="Montserrat Light"/>
                  <a:sym typeface="Montserrat Light"/>
                </a:endParaRPr>
              </a:p>
            </p:txBody>
          </p:sp>
        </p:grpSp>
        <p:pic>
          <p:nvPicPr>
            <p:cNvPr id="107" name="Google Shape;107;g24d3ee5c147_0_114"/>
            <p:cNvPicPr preferRelativeResize="0"/>
            <p:nvPr/>
          </p:nvPicPr>
          <p:blipFill rotWithShape="1">
            <a:blip r:embed="rId4">
              <a:alphaModFix/>
            </a:blip>
            <a:srcRect l="10160"/>
            <a:stretch/>
          </p:blipFill>
          <p:spPr>
            <a:xfrm>
              <a:off x="287644" y="6055373"/>
              <a:ext cx="11904356" cy="724277"/>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3">
  <p:cSld name="TITLE_2">
    <p:spTree>
      <p:nvGrpSpPr>
        <p:cNvPr id="1" name="Shape 108"/>
        <p:cNvGrpSpPr/>
        <p:nvPr/>
      </p:nvGrpSpPr>
      <p:grpSpPr>
        <a:xfrm>
          <a:off x="0" y="0"/>
          <a:ext cx="0" cy="0"/>
          <a:chOff x="0" y="0"/>
          <a:chExt cx="0" cy="0"/>
        </a:xfrm>
      </p:grpSpPr>
      <p:sp>
        <p:nvSpPr>
          <p:cNvPr id="109" name="Google Shape;109;g24d48eaeb96_1_12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g24d48eaeb96_1_120"/>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11" name="Google Shape;111;g24d48eaeb96_1_1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g24d48eaeb96_1_1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g24d48eaeb96_1_1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2">
  <p:cSld name="OBJECT_1">
    <p:spTree>
      <p:nvGrpSpPr>
        <p:cNvPr id="1" name="Shape 114"/>
        <p:cNvGrpSpPr/>
        <p:nvPr/>
      </p:nvGrpSpPr>
      <p:grpSpPr>
        <a:xfrm>
          <a:off x="0" y="0"/>
          <a:ext cx="0" cy="0"/>
          <a:chOff x="0" y="0"/>
          <a:chExt cx="0" cy="0"/>
        </a:xfrm>
      </p:grpSpPr>
      <p:sp>
        <p:nvSpPr>
          <p:cNvPr id="115" name="Google Shape;115;g24e673014f5_0_10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g24e673014f5_0_10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7" name="Google Shape;117;g24e673014f5_0_10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g24e673014f5_0_10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g24e673014f5_0_10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0"/>
        <p:cNvGrpSpPr/>
        <p:nvPr/>
      </p:nvGrpSpPr>
      <p:grpSpPr>
        <a:xfrm>
          <a:off x="0" y="0"/>
          <a:ext cx="0" cy="0"/>
          <a:chOff x="0" y="0"/>
          <a:chExt cx="0" cy="0"/>
        </a:xfrm>
      </p:grpSpPr>
      <p:sp>
        <p:nvSpPr>
          <p:cNvPr id="121" name="Google Shape;121;g24e673014f5_0_183"/>
          <p:cNvSpPr txBox="1">
            <a:spLocks noGrp="1"/>
          </p:cNvSpPr>
          <p:nvPr>
            <p:ph type="title"/>
          </p:nvPr>
        </p:nvSpPr>
        <p:spPr>
          <a:xfrm>
            <a:off x="483150" y="144987"/>
            <a:ext cx="8520600" cy="447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2400">
                <a:latin typeface="Arial" panose="020B0604020202020204" pitchFamily="34" charset="0"/>
                <a:ea typeface="Arial" panose="020B0604020202020204" pitchFamily="34" charset="0"/>
                <a:cs typeface="Arial" panose="020B0604020202020204" pitchFamily="34" charset="0"/>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122" name="Google Shape;122;g24e673014f5_0_183"/>
          <p:cNvSpPr txBox="1">
            <a:spLocks noGrp="1"/>
          </p:cNvSpPr>
          <p:nvPr>
            <p:ph type="body" idx="1"/>
          </p:nvPr>
        </p:nvSpPr>
        <p:spPr>
          <a:xfrm>
            <a:off x="483150" y="659556"/>
            <a:ext cx="8520600" cy="3798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atin typeface="Arial" panose="020B0604020202020204" pitchFamily="34" charset="0"/>
                <a:ea typeface="Arial" panose="020B0604020202020204" pitchFamily="34" charset="0"/>
                <a:cs typeface="Arial" panose="020B0604020202020204" pitchFamily="34" charset="0"/>
                <a:sym typeface="Montserrat"/>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dirty="0"/>
          </a:p>
        </p:txBody>
      </p:sp>
      <p:pic>
        <p:nvPicPr>
          <p:cNvPr id="123" name="Google Shape;123;g24e673014f5_0_183"/>
          <p:cNvPicPr preferRelativeResize="0"/>
          <p:nvPr/>
        </p:nvPicPr>
        <p:blipFill rotWithShape="1">
          <a:blip r:embed="rId2">
            <a:alphaModFix/>
          </a:blip>
          <a:srcRect t="1980" r="-3981"/>
          <a:stretch/>
        </p:blipFill>
        <p:spPr>
          <a:xfrm>
            <a:off x="-37172" y="0"/>
            <a:ext cx="446049" cy="5143499"/>
          </a:xfrm>
          <a:prstGeom prst="rect">
            <a:avLst/>
          </a:prstGeom>
          <a:noFill/>
          <a:ln>
            <a:noFill/>
          </a:ln>
        </p:spPr>
      </p:pic>
      <p:pic>
        <p:nvPicPr>
          <p:cNvPr id="124" name="Google Shape;124;g24e673014f5_0_183"/>
          <p:cNvPicPr preferRelativeResize="0"/>
          <p:nvPr/>
        </p:nvPicPr>
        <p:blipFill rotWithShape="1">
          <a:blip r:embed="rId3">
            <a:alphaModFix/>
          </a:blip>
          <a:srcRect/>
          <a:stretch/>
        </p:blipFill>
        <p:spPr>
          <a:xfrm>
            <a:off x="483150" y="4339369"/>
            <a:ext cx="8567426" cy="74698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g13af51293aa_0_37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g13af51293aa_0_37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g13af51293aa_0_37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grpSp>
        <p:nvGrpSpPr>
          <p:cNvPr id="25" name="Google Shape;25;g13af51293aa_0_357"/>
          <p:cNvGrpSpPr/>
          <p:nvPr userDrawn="1"/>
        </p:nvGrpSpPr>
        <p:grpSpPr>
          <a:xfrm>
            <a:off x="0" y="0"/>
            <a:ext cx="8979694" cy="5143500"/>
            <a:chOff x="0" y="-6700"/>
            <a:chExt cx="8979694" cy="5143500"/>
          </a:xfrm>
        </p:grpSpPr>
        <p:sp>
          <p:nvSpPr>
            <p:cNvPr id="26" name="Google Shape;26;g13af51293aa_0_357"/>
            <p:cNvSpPr/>
            <p:nvPr/>
          </p:nvSpPr>
          <p:spPr>
            <a:xfrm>
              <a:off x="0" y="-6700"/>
              <a:ext cx="106592" cy="5143500"/>
            </a:xfrm>
            <a:prstGeom prst="rect">
              <a:avLst/>
            </a:prstGeom>
            <a:solidFill>
              <a:srgbClr val="367E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g13af51293aa_0_357"/>
            <p:cNvSpPr/>
            <p:nvPr/>
          </p:nvSpPr>
          <p:spPr>
            <a:xfrm>
              <a:off x="96015" y="-6700"/>
              <a:ext cx="31834" cy="5143500"/>
            </a:xfrm>
            <a:prstGeom prst="rect">
              <a:avLst/>
            </a:prstGeom>
            <a:solidFill>
              <a:srgbClr val="367E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g13af51293aa_0_357"/>
            <p:cNvSpPr/>
            <p:nvPr/>
          </p:nvSpPr>
          <p:spPr>
            <a:xfrm>
              <a:off x="140250" y="-6700"/>
              <a:ext cx="46500" cy="5143500"/>
            </a:xfrm>
            <a:prstGeom prst="rect">
              <a:avLst/>
            </a:prstGeom>
            <a:solidFill>
              <a:srgbClr val="F9D3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9" name="Google Shape;29;g13af51293aa_0_357"/>
            <p:cNvPicPr preferRelativeResize="0"/>
            <p:nvPr/>
          </p:nvPicPr>
          <p:blipFill rotWithShape="1">
            <a:blip r:embed="rId2">
              <a:alphaModFix/>
            </a:blip>
            <a:srcRect/>
            <a:stretch/>
          </p:blipFill>
          <p:spPr>
            <a:xfrm>
              <a:off x="374146" y="4504146"/>
              <a:ext cx="1396359" cy="572700"/>
            </a:xfrm>
            <a:prstGeom prst="rect">
              <a:avLst/>
            </a:prstGeom>
            <a:noFill/>
            <a:ln>
              <a:noFill/>
            </a:ln>
          </p:spPr>
        </p:pic>
        <p:sp>
          <p:nvSpPr>
            <p:cNvPr id="30" name="Google Shape;30;g13af51293aa_0_357"/>
            <p:cNvSpPr/>
            <p:nvPr/>
          </p:nvSpPr>
          <p:spPr>
            <a:xfrm>
              <a:off x="359400" y="813100"/>
              <a:ext cx="8620294" cy="45719"/>
            </a:xfrm>
            <a:prstGeom prst="roundRect">
              <a:avLst>
                <a:gd name="adj" fmla="val 16667"/>
              </a:avLst>
            </a:prstGeom>
            <a:solidFill>
              <a:srgbClr val="367E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grpSp>
      <p:sp>
        <p:nvSpPr>
          <p:cNvPr id="31" name="Google Shape;31;g13af51293aa_0_357"/>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100"/>
              <a:buNone/>
              <a:defRPr sz="3000" b="1">
                <a:latin typeface="Arial" panose="020B0604020202020204" pitchFamily="34" charset="0"/>
                <a:ea typeface="Arial" panose="020B0604020202020204" pitchFamily="34" charset="0"/>
                <a:cs typeface="Arial" panose="020B0604020202020204" pitchFamily="34" charset="0"/>
                <a:sym typeface="Montserrat"/>
              </a:defRPr>
            </a:lvl1pPr>
            <a:lvl2pPr marL="914400" lvl="1" indent="-228600" algn="l">
              <a:lnSpc>
                <a:spcPct val="90000"/>
              </a:lnSpc>
              <a:spcBef>
                <a:spcPts val="400"/>
              </a:spcBef>
              <a:spcAft>
                <a:spcPts val="0"/>
              </a:spcAft>
              <a:buSzPts val="1800"/>
              <a:buNone/>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dirty="0"/>
          </a:p>
        </p:txBody>
      </p:sp>
      <p:sp>
        <p:nvSpPr>
          <p:cNvPr id="32" name="Google Shape;32;g13af51293aa_0_357"/>
          <p:cNvSpPr txBox="1">
            <a:spLocks noGrp="1"/>
          </p:cNvSpPr>
          <p:nvPr>
            <p:ph type="body" idx="2"/>
          </p:nvPr>
        </p:nvSpPr>
        <p:spPr>
          <a:xfrm>
            <a:off x="371474" y="932260"/>
            <a:ext cx="8591447" cy="3450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100"/>
              <a:buNone/>
              <a:defRPr sz="1400">
                <a:latin typeface="Arial"/>
                <a:ea typeface="Arial"/>
                <a:cs typeface="Arial"/>
                <a:sym typeface="Arial"/>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grpSp>
        <p:nvGrpSpPr>
          <p:cNvPr id="2" name="Group 1">
            <a:extLst>
              <a:ext uri="{FF2B5EF4-FFF2-40B4-BE49-F238E27FC236}">
                <a16:creationId xmlns:a16="http://schemas.microsoft.com/office/drawing/2014/main" id="{3F8EF640-6AB4-0B56-EEC1-D1475B39E014}"/>
              </a:ext>
            </a:extLst>
          </p:cNvPr>
          <p:cNvGrpSpPr/>
          <p:nvPr userDrawn="1"/>
        </p:nvGrpSpPr>
        <p:grpSpPr>
          <a:xfrm>
            <a:off x="0" y="0"/>
            <a:ext cx="174325" cy="5143500"/>
            <a:chOff x="0" y="0"/>
            <a:chExt cx="174325" cy="5143500"/>
          </a:xfrm>
        </p:grpSpPr>
        <p:sp>
          <p:nvSpPr>
            <p:cNvPr id="3" name="Google Shape;60;g2553412da8f_1_74">
              <a:extLst>
                <a:ext uri="{FF2B5EF4-FFF2-40B4-BE49-F238E27FC236}">
                  <a16:creationId xmlns:a16="http://schemas.microsoft.com/office/drawing/2014/main" id="{2C6245CE-EE61-1E33-F93E-F84666E0DF75}"/>
                </a:ext>
              </a:extLst>
            </p:cNvPr>
            <p:cNvSpPr/>
            <p:nvPr/>
          </p:nvSpPr>
          <p:spPr>
            <a:xfrm>
              <a:off x="0" y="0"/>
              <a:ext cx="106500" cy="5143500"/>
            </a:xfrm>
            <a:prstGeom prst="rect">
              <a:avLst/>
            </a:prstGeom>
            <a:solidFill>
              <a:srgbClr val="76C1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 name="Google Shape;61;g2553412da8f_1_74">
              <a:extLst>
                <a:ext uri="{FF2B5EF4-FFF2-40B4-BE49-F238E27FC236}">
                  <a16:creationId xmlns:a16="http://schemas.microsoft.com/office/drawing/2014/main" id="{A2E56856-7853-C0A5-2097-EB2A5848D1B4}"/>
                </a:ext>
              </a:extLst>
            </p:cNvPr>
            <p:cNvSpPr/>
            <p:nvPr/>
          </p:nvSpPr>
          <p:spPr>
            <a:xfrm>
              <a:off x="96015" y="0"/>
              <a:ext cx="31800" cy="5143500"/>
            </a:xfrm>
            <a:prstGeom prst="rect">
              <a:avLst/>
            </a:prstGeom>
            <a:solidFill>
              <a:srgbClr val="E23E8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62;g2553412da8f_1_74">
              <a:extLst>
                <a:ext uri="{FF2B5EF4-FFF2-40B4-BE49-F238E27FC236}">
                  <a16:creationId xmlns:a16="http://schemas.microsoft.com/office/drawing/2014/main" id="{8E95BBCD-B0F7-3E02-54E5-EE4564CC7248}"/>
                </a:ext>
              </a:extLst>
            </p:cNvPr>
            <p:cNvSpPr/>
            <p:nvPr/>
          </p:nvSpPr>
          <p:spPr>
            <a:xfrm>
              <a:off x="127825" y="0"/>
              <a:ext cx="46500" cy="5143500"/>
            </a:xfrm>
            <a:prstGeom prst="rect">
              <a:avLst/>
            </a:prstGeom>
            <a:solidFill>
              <a:srgbClr val="EB75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 name="Google Shape;67;g2553412da8f_1_74">
            <a:extLst>
              <a:ext uri="{FF2B5EF4-FFF2-40B4-BE49-F238E27FC236}">
                <a16:creationId xmlns:a16="http://schemas.microsoft.com/office/drawing/2014/main" id="{FE46E362-84CE-1140-E3C4-E8E1E6B7DF90}"/>
              </a:ext>
            </a:extLst>
          </p:cNvPr>
          <p:cNvPicPr preferRelativeResize="0"/>
          <p:nvPr userDrawn="1"/>
        </p:nvPicPr>
        <p:blipFill>
          <a:blip r:embed="rId3">
            <a:alphaModFix/>
          </a:blip>
          <a:stretch>
            <a:fillRect/>
          </a:stretch>
        </p:blipFill>
        <p:spPr>
          <a:xfrm>
            <a:off x="7945800" y="4613400"/>
            <a:ext cx="1017062" cy="4395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3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g13af51293aa_0_351"/>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g13af51293aa_0_35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7" name="Google Shape;37;g13af51293aa_0_3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g13af51293aa_0_3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g13af51293aa_0_3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g13af51293aa_0_36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g13af51293aa_0_364"/>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3" name="Google Shape;43;g13af51293aa_0_364"/>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 name="Google Shape;44;g13af51293aa_0_36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5" name="Google Shape;45;g13af51293aa_0_364"/>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6" name="Google Shape;46;g13af51293aa_0_36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g13af51293aa_0_36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g13af51293aa_0_36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g13af51293aa_0_38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g13af51293aa_0_38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2" name="Google Shape;52;g13af51293aa_0_38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3" name="Google Shape;53;g13af51293aa_0_38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g13af51293aa_0_38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g13af51293aa_0_38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g13af51293aa_0_38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g13af51293aa_0_389"/>
          <p:cNvSpPr>
            <a:spLocks noGrp="1"/>
          </p:cNvSpPr>
          <p:nvPr>
            <p:ph type="pic" idx="2"/>
          </p:nvPr>
        </p:nvSpPr>
        <p:spPr>
          <a:xfrm>
            <a:off x="3887391" y="740569"/>
            <a:ext cx="4629300" cy="3655200"/>
          </a:xfrm>
          <a:prstGeom prst="rect">
            <a:avLst/>
          </a:prstGeom>
          <a:noFill/>
          <a:ln>
            <a:noFill/>
          </a:ln>
        </p:spPr>
      </p:sp>
      <p:sp>
        <p:nvSpPr>
          <p:cNvPr id="59" name="Google Shape;59;g13af51293aa_0_389"/>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0" name="Google Shape;60;g13af51293aa_0_38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g13af51293aa_0_38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g13af51293aa_0_38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g13af51293aa_0_39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g13af51293aa_0_396"/>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g13af51293aa_0_39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g13af51293aa_0_39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g13af51293aa_0_39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13af51293aa_0_3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g13af51293aa_0_33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g13af51293aa_0_3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g13af51293aa_0_3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 name="Google Shape;10;g13af51293aa_0_3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47.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253845fc30c_0_1"/>
          <p:cNvSpPr txBox="1">
            <a:spLocks noGrp="1"/>
          </p:cNvSpPr>
          <p:nvPr>
            <p:ph type="title" idx="2"/>
          </p:nvPr>
        </p:nvSpPr>
        <p:spPr>
          <a:xfrm>
            <a:off x="3809951" y="2125844"/>
            <a:ext cx="5264700" cy="916200"/>
          </a:xfrm>
          <a:prstGeom prst="rect">
            <a:avLst/>
          </a:prstGeom>
          <a:noFill/>
          <a:ln>
            <a:noFill/>
          </a:ln>
        </p:spPr>
        <p:txBody>
          <a:bodyPr spcFirstLastPara="1" wrap="square" lIns="34275" tIns="34275" rIns="34275" bIns="34275" anchor="ctr" anchorCtr="0">
            <a:noAutofit/>
          </a:bodyPr>
          <a:lstStyle/>
          <a:p>
            <a:pPr marL="0" lvl="0" indent="0" algn="l" rtl="0">
              <a:lnSpc>
                <a:spcPct val="90000"/>
              </a:lnSpc>
              <a:spcBef>
                <a:spcPts val="0"/>
              </a:spcBef>
              <a:spcAft>
                <a:spcPts val="0"/>
              </a:spcAft>
              <a:buSzPts val="3800"/>
              <a:buNone/>
            </a:pPr>
            <a:r>
              <a:rPr lang="en-US" sz="5300"/>
              <a:t>1, 2, 3… Yenza!</a:t>
            </a:r>
            <a:endParaRPr sz="5300"/>
          </a:p>
        </p:txBody>
      </p:sp>
      <p:sp>
        <p:nvSpPr>
          <p:cNvPr id="100" name="Google Shape;100;g253845fc30c_0_1"/>
          <p:cNvSpPr txBox="1">
            <a:spLocks noGrp="1"/>
          </p:cNvSpPr>
          <p:nvPr>
            <p:ph type="title" idx="3"/>
          </p:nvPr>
        </p:nvSpPr>
        <p:spPr>
          <a:xfrm>
            <a:off x="3779001" y="3135559"/>
            <a:ext cx="4995000" cy="916200"/>
          </a:xfrm>
          <a:prstGeom prst="rect">
            <a:avLst/>
          </a:prstGeom>
          <a:noFill/>
          <a:ln>
            <a:noFill/>
          </a:ln>
        </p:spPr>
        <p:txBody>
          <a:bodyPr spcFirstLastPara="1" wrap="square" lIns="34275" tIns="34275" rIns="34275" bIns="34275" anchor="ctr" anchorCtr="0">
            <a:noAutofit/>
          </a:bodyPr>
          <a:lstStyle/>
          <a:p>
            <a:pPr marL="0" lvl="0" indent="0" algn="l" rtl="0">
              <a:lnSpc>
                <a:spcPct val="90000"/>
              </a:lnSpc>
              <a:spcBef>
                <a:spcPts val="0"/>
              </a:spcBef>
              <a:spcAft>
                <a:spcPts val="0"/>
              </a:spcAft>
              <a:buSzPts val="1700"/>
              <a:buNone/>
            </a:pPr>
            <a:r>
              <a:rPr lang="en-US" sz="2000"/>
              <a:t>Accessing the GEC Trial’s Inclination Assessment on TeacherConnect</a:t>
            </a:r>
            <a:r>
              <a:rPr lang="en-US" sz="2000" i="1"/>
              <a:t>chat</a:t>
            </a:r>
            <a:endParaRPr sz="2000" i="1">
              <a:solidFill>
                <a:srgbClr val="E93C8C"/>
              </a:solidFill>
            </a:endParaRPr>
          </a:p>
        </p:txBody>
      </p:sp>
      <p:grpSp>
        <p:nvGrpSpPr>
          <p:cNvPr id="101" name="Google Shape;101;g253845fc30c_0_1"/>
          <p:cNvGrpSpPr/>
          <p:nvPr/>
        </p:nvGrpSpPr>
        <p:grpSpPr>
          <a:xfrm>
            <a:off x="-44325" y="-41650"/>
            <a:ext cx="9470524" cy="5222725"/>
            <a:chOff x="-44325" y="-41650"/>
            <a:chExt cx="9470524" cy="5222725"/>
          </a:xfrm>
        </p:grpSpPr>
        <p:pic>
          <p:nvPicPr>
            <p:cNvPr id="102" name="Google Shape;102;g253845fc30c_0_1"/>
            <p:cNvPicPr preferRelativeResize="0"/>
            <p:nvPr/>
          </p:nvPicPr>
          <p:blipFill rotWithShape="1">
            <a:blip r:embed="rId3">
              <a:alphaModFix/>
            </a:blip>
            <a:srcRect l="1370"/>
            <a:stretch/>
          </p:blipFill>
          <p:spPr>
            <a:xfrm>
              <a:off x="-44325" y="-41650"/>
              <a:ext cx="9470524" cy="5222725"/>
            </a:xfrm>
            <a:prstGeom prst="rect">
              <a:avLst/>
            </a:prstGeom>
            <a:noFill/>
            <a:ln>
              <a:noFill/>
            </a:ln>
          </p:spPr>
        </p:pic>
        <p:sp>
          <p:nvSpPr>
            <p:cNvPr id="103" name="Google Shape;103;g253845fc30c_0_1"/>
            <p:cNvSpPr txBox="1"/>
            <p:nvPr/>
          </p:nvSpPr>
          <p:spPr>
            <a:xfrm>
              <a:off x="343445" y="3572488"/>
              <a:ext cx="4419900" cy="954077"/>
            </a:xfrm>
            <a:prstGeom prst="rect">
              <a:avLst/>
            </a:prstGeom>
            <a:solidFill>
              <a:srgbClr val="76C1A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100"/>
                <a:buFont typeface="Arial"/>
                <a:buNone/>
              </a:pPr>
              <a:r>
                <a:rPr lang="en-US" sz="1800" b="1" dirty="0">
                  <a:solidFill>
                    <a:schemeClr val="bg1"/>
                  </a:solidFill>
                  <a:latin typeface="Arial" panose="020B0604020202020204" pitchFamily="34" charset="0"/>
                  <a:ea typeface="Montserrat"/>
                  <a:cs typeface="Arial" panose="020B0604020202020204" pitchFamily="34" charset="0"/>
                  <a:sym typeface="Montserrat"/>
                </a:rPr>
                <a:t>Assessing 21st-Century Skills and its Impact on classroom practice</a:t>
              </a:r>
              <a:endParaRPr lang="en-US" sz="1800" b="1" i="1" u="none" strike="noStrike" cap="none" dirty="0">
                <a:solidFill>
                  <a:schemeClr val="bg1"/>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endParaRPr dirty="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8" name="Google Shape;208;p14" descr="A group of children building blocks&#10;&#10;Description automatically generated with low confidence"/>
          <p:cNvPicPr preferRelativeResize="0"/>
          <p:nvPr/>
        </p:nvPicPr>
        <p:blipFill rotWithShape="1">
          <a:blip r:embed="rId3">
            <a:alphaModFix/>
          </a:blip>
          <a:srcRect/>
          <a:stretch/>
        </p:blipFill>
        <p:spPr>
          <a:xfrm>
            <a:off x="7487300" y="932250"/>
            <a:ext cx="1258549" cy="1203176"/>
          </a:xfrm>
          <a:prstGeom prst="rect">
            <a:avLst/>
          </a:prstGeom>
          <a:noFill/>
          <a:ln>
            <a:noFill/>
          </a:ln>
        </p:spPr>
      </p:pic>
      <p:sp>
        <p:nvSpPr>
          <p:cNvPr id="209" name="Google Shape;209;p14"/>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457200" lvl="0" indent="-228600" algn="l" rtl="0">
              <a:lnSpc>
                <a:spcPct val="90000"/>
              </a:lnSpc>
              <a:spcBef>
                <a:spcPts val="800"/>
              </a:spcBef>
              <a:spcAft>
                <a:spcPts val="0"/>
              </a:spcAft>
              <a:buSzPts val="2100"/>
              <a:buNone/>
            </a:pPr>
            <a:r>
              <a:rPr lang="en-US"/>
              <a:t>Your participation </a:t>
            </a:r>
            <a:endParaRPr/>
          </a:p>
        </p:txBody>
      </p:sp>
      <p:sp>
        <p:nvSpPr>
          <p:cNvPr id="3" name="TextBox 2">
            <a:extLst>
              <a:ext uri="{FF2B5EF4-FFF2-40B4-BE49-F238E27FC236}">
                <a16:creationId xmlns:a16="http://schemas.microsoft.com/office/drawing/2014/main" id="{5EE811C2-1FB9-01E7-01C6-188BA2BF1764}"/>
              </a:ext>
            </a:extLst>
          </p:cNvPr>
          <p:cNvSpPr txBox="1"/>
          <p:nvPr/>
        </p:nvSpPr>
        <p:spPr>
          <a:xfrm>
            <a:off x="76200" y="822975"/>
            <a:ext cx="7438264" cy="480131"/>
          </a:xfrm>
          <a:prstGeom prst="rect">
            <a:avLst/>
          </a:prstGeom>
          <a:noFill/>
        </p:spPr>
        <p:txBody>
          <a:bodyPr wrap="square">
            <a:spAutoFit/>
          </a:bodyPr>
          <a:lstStyle/>
          <a:p>
            <a:pPr marL="228600" lvl="0" indent="0" algn="l" rtl="0">
              <a:lnSpc>
                <a:spcPct val="90000"/>
              </a:lnSpc>
              <a:spcBef>
                <a:spcPts val="800"/>
              </a:spcBef>
              <a:spcAft>
                <a:spcPts val="0"/>
              </a:spcAft>
              <a:buSzPct val="81081"/>
              <a:buNone/>
            </a:pPr>
            <a:r>
              <a:rPr lang="en-US" sz="2800" b="1" dirty="0">
                <a:latin typeface="Arial" panose="020B0604020202020204" pitchFamily="34" charset="0"/>
                <a:ea typeface="Montserrat"/>
                <a:cs typeface="Arial" panose="020B0604020202020204" pitchFamily="34" charset="0"/>
                <a:sym typeface="Montserrat"/>
              </a:rPr>
              <a:t>S</a:t>
            </a:r>
            <a:r>
              <a:rPr lang="en-US" sz="1100" b="1" dirty="0">
                <a:latin typeface="Arial" panose="020B0604020202020204" pitchFamily="34" charset="0"/>
                <a:ea typeface="Montserrat"/>
                <a:cs typeface="Arial" panose="020B0604020202020204" pitchFamily="34" charset="0"/>
                <a:sym typeface="Montserrat"/>
              </a:rPr>
              <a:t>ocially Interactive - </a:t>
            </a:r>
            <a:r>
              <a:rPr lang="en-US" sz="1100" dirty="0">
                <a:latin typeface="Arial" panose="020B0604020202020204" pitchFamily="34" charset="0"/>
                <a:ea typeface="Montserrat"/>
                <a:cs typeface="Arial" panose="020B0604020202020204" pitchFamily="34" charset="0"/>
                <a:sym typeface="Montserrat"/>
              </a:rPr>
              <a:t>with</a:t>
            </a:r>
            <a:r>
              <a:rPr lang="en-US" sz="1100" b="1" dirty="0">
                <a:latin typeface="Arial" panose="020B0604020202020204" pitchFamily="34" charset="0"/>
                <a:ea typeface="Montserrat"/>
                <a:cs typeface="Arial" panose="020B0604020202020204" pitchFamily="34" charset="0"/>
                <a:sym typeface="Montserrat"/>
              </a:rPr>
              <a:t> </a:t>
            </a:r>
            <a:r>
              <a:rPr lang="en-US" sz="1100" dirty="0">
                <a:latin typeface="Arial" panose="020B0604020202020204" pitchFamily="34" charset="0"/>
                <a:ea typeface="Montserrat"/>
                <a:cs typeface="Arial" panose="020B0604020202020204" pitchFamily="34" charset="0"/>
                <a:sym typeface="Montserrat"/>
              </a:rPr>
              <a:t>opportunities for participants to collaborate and work together </a:t>
            </a:r>
            <a:endParaRPr lang="en-US" sz="2800" dirty="0">
              <a:latin typeface="Arial" panose="020B0604020202020204" pitchFamily="34" charset="0"/>
              <a:ea typeface="Montserrat"/>
              <a:cs typeface="Arial" panose="020B0604020202020204" pitchFamily="34" charset="0"/>
              <a:sym typeface="Montserrat"/>
            </a:endParaRPr>
          </a:p>
        </p:txBody>
      </p:sp>
      <p:sp>
        <p:nvSpPr>
          <p:cNvPr id="5" name="TextBox 4">
            <a:extLst>
              <a:ext uri="{FF2B5EF4-FFF2-40B4-BE49-F238E27FC236}">
                <a16:creationId xmlns:a16="http://schemas.microsoft.com/office/drawing/2014/main" id="{18D6ED1D-13AC-DE22-57F5-DF876A9F807E}"/>
              </a:ext>
            </a:extLst>
          </p:cNvPr>
          <p:cNvSpPr txBox="1"/>
          <p:nvPr/>
        </p:nvSpPr>
        <p:spPr>
          <a:xfrm>
            <a:off x="83819" y="1377125"/>
            <a:ext cx="4872225" cy="480131"/>
          </a:xfrm>
          <a:prstGeom prst="rect">
            <a:avLst/>
          </a:prstGeom>
          <a:noFill/>
        </p:spPr>
        <p:txBody>
          <a:bodyPr wrap="square">
            <a:spAutoFit/>
          </a:bodyPr>
          <a:lstStyle/>
          <a:p>
            <a:pPr marL="228600" lvl="0" indent="0" algn="l" rtl="0">
              <a:lnSpc>
                <a:spcPct val="90000"/>
              </a:lnSpc>
              <a:spcBef>
                <a:spcPts val="800"/>
              </a:spcBef>
              <a:spcAft>
                <a:spcPts val="0"/>
              </a:spcAft>
              <a:buSzPct val="81081"/>
              <a:buNone/>
            </a:pPr>
            <a:r>
              <a:rPr lang="en-US" sz="2800" b="1" dirty="0">
                <a:latin typeface="Arial" panose="020B0604020202020204" pitchFamily="34" charset="0"/>
                <a:ea typeface="Montserrat"/>
                <a:cs typeface="Arial" panose="020B0604020202020204" pitchFamily="34" charset="0"/>
                <a:sym typeface="Montserrat"/>
              </a:rPr>
              <a:t>P</a:t>
            </a:r>
            <a:r>
              <a:rPr lang="en-US" sz="1100" b="1" dirty="0">
                <a:latin typeface="Arial" panose="020B0604020202020204" pitchFamily="34" charset="0"/>
                <a:ea typeface="Montserrat"/>
                <a:cs typeface="Arial" panose="020B0604020202020204" pitchFamily="34" charset="0"/>
                <a:sym typeface="Montserrat"/>
              </a:rPr>
              <a:t>urposeful - </a:t>
            </a:r>
            <a:r>
              <a:rPr lang="en-US" sz="1100" dirty="0">
                <a:latin typeface="Arial" panose="020B0604020202020204" pitchFamily="34" charset="0"/>
                <a:ea typeface="Montserrat"/>
                <a:cs typeface="Arial" panose="020B0604020202020204" pitchFamily="34" charset="0"/>
                <a:sym typeface="Montserrat"/>
              </a:rPr>
              <a:t>real life, authentic, and meaningful. </a:t>
            </a:r>
          </a:p>
        </p:txBody>
      </p:sp>
      <p:sp>
        <p:nvSpPr>
          <p:cNvPr id="7" name="TextBox 6">
            <a:extLst>
              <a:ext uri="{FF2B5EF4-FFF2-40B4-BE49-F238E27FC236}">
                <a16:creationId xmlns:a16="http://schemas.microsoft.com/office/drawing/2014/main" id="{99DDECE0-4AED-3A36-607A-B057B9DD196D}"/>
              </a:ext>
            </a:extLst>
          </p:cNvPr>
          <p:cNvSpPr txBox="1"/>
          <p:nvPr/>
        </p:nvSpPr>
        <p:spPr>
          <a:xfrm>
            <a:off x="76200" y="1929986"/>
            <a:ext cx="8526394" cy="480131"/>
          </a:xfrm>
          <a:prstGeom prst="rect">
            <a:avLst/>
          </a:prstGeom>
          <a:noFill/>
        </p:spPr>
        <p:txBody>
          <a:bodyPr wrap="square">
            <a:spAutoFit/>
          </a:bodyPr>
          <a:lstStyle/>
          <a:p>
            <a:pPr marL="228600" lvl="0" indent="0" algn="l" rtl="0">
              <a:lnSpc>
                <a:spcPct val="90000"/>
              </a:lnSpc>
              <a:spcBef>
                <a:spcPts val="800"/>
              </a:spcBef>
              <a:spcAft>
                <a:spcPts val="0"/>
              </a:spcAft>
              <a:buSzPct val="81081"/>
              <a:buNone/>
            </a:pPr>
            <a:r>
              <a:rPr lang="en-US" sz="2800" b="1" dirty="0">
                <a:latin typeface="Arial" panose="020B0604020202020204" pitchFamily="34" charset="0"/>
                <a:ea typeface="Montserrat"/>
                <a:cs typeface="Arial" panose="020B0604020202020204" pitchFamily="34" charset="0"/>
                <a:sym typeface="Montserrat"/>
              </a:rPr>
              <a:t>E</a:t>
            </a:r>
            <a:r>
              <a:rPr lang="en-US" sz="1100" b="1" dirty="0">
                <a:latin typeface="Arial" panose="020B0604020202020204" pitchFamily="34" charset="0"/>
                <a:ea typeface="Montserrat"/>
                <a:cs typeface="Arial" panose="020B0604020202020204" pitchFamily="34" charset="0"/>
                <a:sym typeface="Montserrat"/>
              </a:rPr>
              <a:t>njoyable - </a:t>
            </a:r>
            <a:r>
              <a:rPr lang="en-US" sz="1100" dirty="0">
                <a:latin typeface="Arial" panose="020B0604020202020204" pitchFamily="34" charset="0"/>
                <a:ea typeface="Montserrat"/>
                <a:cs typeface="Arial" panose="020B0604020202020204" pitchFamily="34" charset="0"/>
                <a:sym typeface="Montserrat"/>
              </a:rPr>
              <a:t>with the right level of challenge, for deep learning to happen we need to go beyond our comfort zone. </a:t>
            </a:r>
          </a:p>
        </p:txBody>
      </p:sp>
      <p:sp>
        <p:nvSpPr>
          <p:cNvPr id="9" name="TextBox 8">
            <a:extLst>
              <a:ext uri="{FF2B5EF4-FFF2-40B4-BE49-F238E27FC236}">
                <a16:creationId xmlns:a16="http://schemas.microsoft.com/office/drawing/2014/main" id="{36D44F20-E434-1029-814F-C87AC086FC2A}"/>
              </a:ext>
            </a:extLst>
          </p:cNvPr>
          <p:cNvSpPr txBox="1"/>
          <p:nvPr/>
        </p:nvSpPr>
        <p:spPr>
          <a:xfrm>
            <a:off x="83820" y="2547206"/>
            <a:ext cx="8437070" cy="480131"/>
          </a:xfrm>
          <a:prstGeom prst="rect">
            <a:avLst/>
          </a:prstGeom>
          <a:noFill/>
        </p:spPr>
        <p:txBody>
          <a:bodyPr wrap="square">
            <a:spAutoFit/>
          </a:bodyPr>
          <a:lstStyle/>
          <a:p>
            <a:pPr marL="228600" lvl="0" indent="0" algn="l" rtl="0">
              <a:lnSpc>
                <a:spcPct val="90000"/>
              </a:lnSpc>
              <a:spcBef>
                <a:spcPts val="800"/>
              </a:spcBef>
              <a:spcAft>
                <a:spcPts val="0"/>
              </a:spcAft>
              <a:buSzPct val="81081"/>
              <a:buNone/>
            </a:pPr>
            <a:r>
              <a:rPr lang="en-US" sz="2800" b="1" dirty="0">
                <a:latin typeface="Arial" panose="020B0604020202020204" pitchFamily="34" charset="0"/>
                <a:ea typeface="Montserrat"/>
                <a:cs typeface="Arial" panose="020B0604020202020204" pitchFamily="34" charset="0"/>
                <a:sym typeface="Montserrat"/>
              </a:rPr>
              <a:t>C</a:t>
            </a:r>
            <a:r>
              <a:rPr lang="en-US" sz="1100" b="1" dirty="0">
                <a:latin typeface="Arial" panose="020B0604020202020204" pitchFamily="34" charset="0"/>
                <a:ea typeface="Montserrat"/>
                <a:cs typeface="Arial" panose="020B0604020202020204" pitchFamily="34" charset="0"/>
                <a:sym typeface="Montserrat"/>
              </a:rPr>
              <a:t>urious -  </a:t>
            </a:r>
            <a:r>
              <a:rPr lang="en-US" sz="1100" dirty="0">
                <a:latin typeface="Arial" panose="020B0604020202020204" pitchFamily="34" charset="0"/>
                <a:ea typeface="Montserrat"/>
                <a:cs typeface="Arial" panose="020B0604020202020204" pitchFamily="34" charset="0"/>
                <a:sym typeface="Montserrat"/>
              </a:rPr>
              <a:t>using the curious questions to guide this workshop, we encourage you to ask your own curious questions.  </a:t>
            </a:r>
          </a:p>
        </p:txBody>
      </p:sp>
      <p:sp>
        <p:nvSpPr>
          <p:cNvPr id="11" name="TextBox 10">
            <a:extLst>
              <a:ext uri="{FF2B5EF4-FFF2-40B4-BE49-F238E27FC236}">
                <a16:creationId xmlns:a16="http://schemas.microsoft.com/office/drawing/2014/main" id="{0A05AD89-2C61-6A2C-BA5C-138E11FA7D4A}"/>
              </a:ext>
            </a:extLst>
          </p:cNvPr>
          <p:cNvSpPr txBox="1"/>
          <p:nvPr/>
        </p:nvSpPr>
        <p:spPr>
          <a:xfrm>
            <a:off x="137159" y="3095846"/>
            <a:ext cx="8631959" cy="480131"/>
          </a:xfrm>
          <a:prstGeom prst="rect">
            <a:avLst/>
          </a:prstGeom>
          <a:noFill/>
        </p:spPr>
        <p:txBody>
          <a:bodyPr wrap="square">
            <a:spAutoFit/>
          </a:bodyPr>
          <a:lstStyle/>
          <a:p>
            <a:pPr marL="228600" lvl="0" indent="0" algn="l" rtl="0">
              <a:lnSpc>
                <a:spcPct val="90000"/>
              </a:lnSpc>
              <a:spcBef>
                <a:spcPts val="800"/>
              </a:spcBef>
              <a:spcAft>
                <a:spcPts val="0"/>
              </a:spcAft>
              <a:buSzPct val="81081"/>
              <a:buNone/>
            </a:pPr>
            <a:r>
              <a:rPr lang="en-US" sz="2800" b="1" dirty="0">
                <a:latin typeface="Arial" panose="020B0604020202020204" pitchFamily="34" charset="0"/>
                <a:ea typeface="Montserrat"/>
                <a:cs typeface="Arial" panose="020B0604020202020204" pitchFamily="34" charset="0"/>
                <a:sym typeface="Montserrat"/>
              </a:rPr>
              <a:t>I</a:t>
            </a:r>
            <a:r>
              <a:rPr lang="en-US" sz="1100" b="1" dirty="0">
                <a:latin typeface="Arial" panose="020B0604020202020204" pitchFamily="34" charset="0"/>
                <a:ea typeface="Montserrat"/>
                <a:cs typeface="Arial" panose="020B0604020202020204" pitchFamily="34" charset="0"/>
                <a:sym typeface="Montserrat"/>
              </a:rPr>
              <a:t>terative - </a:t>
            </a:r>
            <a:r>
              <a:rPr lang="en-US" sz="1100" dirty="0">
                <a:latin typeface="Arial" panose="020B0604020202020204" pitchFamily="34" charset="0"/>
                <a:ea typeface="Montserrat"/>
                <a:cs typeface="Arial" panose="020B0604020202020204" pitchFamily="34" charset="0"/>
                <a:sym typeface="Montserrat"/>
              </a:rPr>
              <a:t>due to time constraints there will be limited opportunities to seek feedback, apply feedback, and to iterate.</a:t>
            </a:r>
          </a:p>
        </p:txBody>
      </p:sp>
      <p:sp>
        <p:nvSpPr>
          <p:cNvPr id="13" name="TextBox 12">
            <a:extLst>
              <a:ext uri="{FF2B5EF4-FFF2-40B4-BE49-F238E27FC236}">
                <a16:creationId xmlns:a16="http://schemas.microsoft.com/office/drawing/2014/main" id="{C481CBA6-3462-BB2B-DF52-7216E2CA4724}"/>
              </a:ext>
            </a:extLst>
          </p:cNvPr>
          <p:cNvSpPr txBox="1"/>
          <p:nvPr/>
        </p:nvSpPr>
        <p:spPr>
          <a:xfrm>
            <a:off x="91440" y="3591196"/>
            <a:ext cx="9167904" cy="480131"/>
          </a:xfrm>
          <a:prstGeom prst="rect">
            <a:avLst/>
          </a:prstGeom>
          <a:noFill/>
        </p:spPr>
        <p:txBody>
          <a:bodyPr wrap="square">
            <a:spAutoFit/>
          </a:bodyPr>
          <a:lstStyle/>
          <a:p>
            <a:pPr marL="228600" lvl="0" indent="0" algn="l" rtl="0">
              <a:lnSpc>
                <a:spcPct val="90000"/>
              </a:lnSpc>
              <a:spcBef>
                <a:spcPts val="800"/>
              </a:spcBef>
              <a:spcAft>
                <a:spcPts val="0"/>
              </a:spcAft>
              <a:buSzPct val="81081"/>
              <a:buNone/>
            </a:pPr>
            <a:r>
              <a:rPr lang="en-US" sz="2800" b="1" dirty="0">
                <a:latin typeface="Arial" panose="020B0604020202020204" pitchFamily="34" charset="0"/>
                <a:ea typeface="Montserrat"/>
                <a:cs typeface="Arial" panose="020B0604020202020204" pitchFamily="34" charset="0"/>
                <a:sym typeface="Montserrat"/>
              </a:rPr>
              <a:t>A</a:t>
            </a:r>
            <a:r>
              <a:rPr lang="en-US" sz="1100" b="1" dirty="0">
                <a:latin typeface="Arial" panose="020B0604020202020204" pitchFamily="34" charset="0"/>
                <a:ea typeface="Montserrat"/>
                <a:cs typeface="Arial" panose="020B0604020202020204" pitchFamily="34" charset="0"/>
                <a:sym typeface="Montserrat"/>
              </a:rPr>
              <a:t>ctively</a:t>
            </a:r>
            <a:r>
              <a:rPr lang="en-US" sz="2800" b="1" dirty="0">
                <a:latin typeface="Arial" panose="020B0604020202020204" pitchFamily="34" charset="0"/>
                <a:ea typeface="Montserrat"/>
                <a:cs typeface="Arial" panose="020B0604020202020204" pitchFamily="34" charset="0"/>
                <a:sym typeface="Montserrat"/>
              </a:rPr>
              <a:t> </a:t>
            </a:r>
            <a:r>
              <a:rPr lang="en-US" sz="1100" b="1" dirty="0">
                <a:latin typeface="Arial" panose="020B0604020202020204" pitchFamily="34" charset="0"/>
                <a:ea typeface="Montserrat"/>
                <a:cs typeface="Arial" panose="020B0604020202020204" pitchFamily="34" charset="0"/>
                <a:sym typeface="Montserrat"/>
              </a:rPr>
              <a:t>engaging - </a:t>
            </a:r>
            <a:r>
              <a:rPr lang="en-US" sz="1100" dirty="0">
                <a:latin typeface="Arial" panose="020B0604020202020204" pitchFamily="34" charset="0"/>
                <a:ea typeface="Montserrat"/>
                <a:cs typeface="Arial" panose="020B0604020202020204" pitchFamily="34" charset="0"/>
                <a:sym typeface="Montserrat"/>
              </a:rPr>
              <a:t>providing you with opportunities to think deeply about the content (i.e. this will not be a chalk-and-talk).</a:t>
            </a:r>
            <a:r>
              <a:rPr lang="en-US" sz="2800" b="1" dirty="0">
                <a:latin typeface="Arial" panose="020B0604020202020204" pitchFamily="34" charset="0"/>
                <a:ea typeface="Montserrat"/>
                <a:cs typeface="Arial" panose="020B0604020202020204" pitchFamily="34" charset="0"/>
                <a:sym typeface="Montserrat"/>
              </a:rPr>
              <a:t> </a:t>
            </a:r>
            <a:endParaRPr lang="en-US" sz="1100" dirty="0">
              <a:latin typeface="Arial" panose="020B0604020202020204" pitchFamily="34" charset="0"/>
              <a:ea typeface="Montserrat"/>
              <a:cs typeface="Arial" panose="020B0604020202020204" pitchFamily="34" charset="0"/>
              <a:sym typeface="Montserrat"/>
            </a:endParaRPr>
          </a:p>
        </p:txBody>
      </p:sp>
      <p:sp>
        <p:nvSpPr>
          <p:cNvPr id="15" name="TextBox 14">
            <a:extLst>
              <a:ext uri="{FF2B5EF4-FFF2-40B4-BE49-F238E27FC236}">
                <a16:creationId xmlns:a16="http://schemas.microsoft.com/office/drawing/2014/main" id="{2B4E65F8-AA9D-6253-10B5-A878E12BC6A7}"/>
              </a:ext>
            </a:extLst>
          </p:cNvPr>
          <p:cNvSpPr txBox="1"/>
          <p:nvPr/>
        </p:nvSpPr>
        <p:spPr>
          <a:xfrm>
            <a:off x="114300" y="4065711"/>
            <a:ext cx="8656320" cy="480131"/>
          </a:xfrm>
          <a:prstGeom prst="rect">
            <a:avLst/>
          </a:prstGeom>
          <a:noFill/>
        </p:spPr>
        <p:txBody>
          <a:bodyPr wrap="square">
            <a:spAutoFit/>
          </a:bodyPr>
          <a:lstStyle/>
          <a:p>
            <a:pPr marL="228600" lvl="0" indent="0" algn="l" rtl="0">
              <a:lnSpc>
                <a:spcPct val="90000"/>
              </a:lnSpc>
              <a:spcBef>
                <a:spcPts val="800"/>
              </a:spcBef>
              <a:spcAft>
                <a:spcPts val="0"/>
              </a:spcAft>
              <a:buSzPct val="81081"/>
              <a:buNone/>
            </a:pPr>
            <a:r>
              <a:rPr lang="en-US" sz="2800" b="1" dirty="0">
                <a:latin typeface="Arial" panose="020B0604020202020204" pitchFamily="34" charset="0"/>
                <a:ea typeface="Montserrat"/>
                <a:cs typeface="Arial" panose="020B0604020202020204" pitchFamily="34" charset="0"/>
                <a:sym typeface="Montserrat"/>
              </a:rPr>
              <a:t>L</a:t>
            </a:r>
            <a:r>
              <a:rPr lang="en-US" sz="1100" b="1" dirty="0">
                <a:latin typeface="Arial" panose="020B0604020202020204" pitchFamily="34" charset="0"/>
                <a:ea typeface="Montserrat"/>
                <a:cs typeface="Arial" panose="020B0604020202020204" pitchFamily="34" charset="0"/>
                <a:sym typeface="Montserrat"/>
              </a:rPr>
              <a:t>earner</a:t>
            </a:r>
            <a:r>
              <a:rPr lang="en-US" sz="2800" b="1" dirty="0">
                <a:latin typeface="Arial" panose="020B0604020202020204" pitchFamily="34" charset="0"/>
                <a:ea typeface="Montserrat"/>
                <a:cs typeface="Arial" panose="020B0604020202020204" pitchFamily="34" charset="0"/>
                <a:sym typeface="Montserrat"/>
              </a:rPr>
              <a:t> </a:t>
            </a:r>
            <a:r>
              <a:rPr lang="en-US" sz="1100" b="1" dirty="0">
                <a:latin typeface="Arial" panose="020B0604020202020204" pitchFamily="34" charset="0"/>
                <a:ea typeface="Montserrat"/>
                <a:cs typeface="Arial" panose="020B0604020202020204" pitchFamily="34" charset="0"/>
                <a:sym typeface="Montserrat"/>
              </a:rPr>
              <a:t>agency</a:t>
            </a:r>
            <a:r>
              <a:rPr lang="en-US" sz="1100" dirty="0">
                <a:latin typeface="Arial" panose="020B0604020202020204" pitchFamily="34" charset="0"/>
                <a:ea typeface="Montserrat"/>
                <a:cs typeface="Arial" panose="020B0604020202020204" pitchFamily="34" charset="0"/>
                <a:sym typeface="Montserrat"/>
              </a:rPr>
              <a:t> -</a:t>
            </a:r>
            <a:r>
              <a:rPr lang="en-US" sz="2800" b="1" dirty="0">
                <a:latin typeface="Arial" panose="020B0604020202020204" pitchFamily="34" charset="0"/>
                <a:ea typeface="Montserrat"/>
                <a:cs typeface="Arial" panose="020B0604020202020204" pitchFamily="34" charset="0"/>
                <a:sym typeface="Montserrat"/>
              </a:rPr>
              <a:t> </a:t>
            </a:r>
            <a:r>
              <a:rPr lang="en-US" sz="1100" dirty="0">
                <a:latin typeface="Arial" panose="020B0604020202020204" pitchFamily="34" charset="0"/>
                <a:ea typeface="Montserrat"/>
                <a:cs typeface="Arial" panose="020B0604020202020204" pitchFamily="34" charset="0"/>
                <a:sym typeface="Montserrat"/>
              </a:rPr>
              <a:t>providing you with opportunities to make decisions about how you want to tackle the activities and tasks. </a:t>
            </a:r>
            <a:endParaRPr lang="en-US" sz="2800" b="1" dirty="0">
              <a:latin typeface="Arial" panose="020B0604020202020204" pitchFamily="34" charset="0"/>
              <a:ea typeface="Montserrat"/>
              <a:cs typeface="Arial" panose="020B0604020202020204" pitchFamily="34" charset="0"/>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6"/>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2100"/>
              <a:buNone/>
            </a:pPr>
            <a:r>
              <a:rPr lang="en-US"/>
              <a:t>Further resources </a:t>
            </a:r>
            <a:endParaRPr/>
          </a:p>
        </p:txBody>
      </p:sp>
      <p:pic>
        <p:nvPicPr>
          <p:cNvPr id="215" name="Google Shape;215;p16"/>
          <p:cNvPicPr preferRelativeResize="0"/>
          <p:nvPr/>
        </p:nvPicPr>
        <p:blipFill rotWithShape="1">
          <a:blip r:embed="rId3">
            <a:alphaModFix/>
          </a:blip>
          <a:srcRect/>
          <a:stretch/>
        </p:blipFill>
        <p:spPr>
          <a:xfrm>
            <a:off x="989038" y="1824975"/>
            <a:ext cx="1998326" cy="1398826"/>
          </a:xfrm>
          <a:prstGeom prst="rect">
            <a:avLst/>
          </a:prstGeom>
          <a:noFill/>
          <a:ln>
            <a:noFill/>
          </a:ln>
        </p:spPr>
      </p:pic>
      <p:pic>
        <p:nvPicPr>
          <p:cNvPr id="216" name="Google Shape;216;p16"/>
          <p:cNvPicPr preferRelativeResize="0"/>
          <p:nvPr/>
        </p:nvPicPr>
        <p:blipFill rotWithShape="1">
          <a:blip r:embed="rId4">
            <a:alphaModFix/>
          </a:blip>
          <a:srcRect/>
          <a:stretch/>
        </p:blipFill>
        <p:spPr>
          <a:xfrm>
            <a:off x="3121387" y="1573975"/>
            <a:ext cx="1213479" cy="1717951"/>
          </a:xfrm>
          <a:prstGeom prst="rect">
            <a:avLst/>
          </a:prstGeom>
          <a:noFill/>
          <a:ln>
            <a:noFill/>
          </a:ln>
        </p:spPr>
      </p:pic>
      <p:pic>
        <p:nvPicPr>
          <p:cNvPr id="217" name="Google Shape;217;p16"/>
          <p:cNvPicPr preferRelativeResize="0"/>
          <p:nvPr/>
        </p:nvPicPr>
        <p:blipFill rotWithShape="1">
          <a:blip r:embed="rId5">
            <a:alphaModFix/>
          </a:blip>
          <a:srcRect/>
          <a:stretch/>
        </p:blipFill>
        <p:spPr>
          <a:xfrm>
            <a:off x="4484963" y="1858100"/>
            <a:ext cx="1878299" cy="1332551"/>
          </a:xfrm>
          <a:prstGeom prst="rect">
            <a:avLst/>
          </a:prstGeom>
          <a:noFill/>
          <a:ln>
            <a:noFill/>
          </a:ln>
        </p:spPr>
      </p:pic>
      <p:pic>
        <p:nvPicPr>
          <p:cNvPr id="218" name="Google Shape;218;p16"/>
          <p:cNvPicPr preferRelativeResize="0"/>
          <p:nvPr/>
        </p:nvPicPr>
        <p:blipFill rotWithShape="1">
          <a:blip r:embed="rId6">
            <a:alphaModFix/>
          </a:blip>
          <a:srcRect/>
          <a:stretch/>
        </p:blipFill>
        <p:spPr>
          <a:xfrm>
            <a:off x="6513363" y="1489100"/>
            <a:ext cx="1597441" cy="2252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6C1A1"/>
        </a:solidFill>
        <a:effectLst/>
      </p:bgPr>
    </p:bg>
    <p:spTree>
      <p:nvGrpSpPr>
        <p:cNvPr id="1" name="Shape 222"/>
        <p:cNvGrpSpPr/>
        <p:nvPr/>
      </p:nvGrpSpPr>
      <p:grpSpPr>
        <a:xfrm>
          <a:off x="0" y="0"/>
          <a:ext cx="0" cy="0"/>
          <a:chOff x="0" y="0"/>
          <a:chExt cx="0" cy="0"/>
        </a:xfrm>
      </p:grpSpPr>
      <p:sp>
        <p:nvSpPr>
          <p:cNvPr id="223" name="Google Shape;223;p17"/>
          <p:cNvSpPr txBox="1">
            <a:spLocks noGrp="1"/>
          </p:cNvSpPr>
          <p:nvPr>
            <p:ph type="title" idx="4294967295"/>
          </p:nvPr>
        </p:nvSpPr>
        <p:spPr>
          <a:xfrm>
            <a:off x="362606" y="1259051"/>
            <a:ext cx="8982871" cy="213995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4500"/>
              <a:buFont typeface="Calibri"/>
              <a:buNone/>
            </a:pPr>
            <a:r>
              <a:rPr lang="en-US" sz="7200" b="1">
                <a:solidFill>
                  <a:schemeClr val="lt1"/>
                </a:solidFill>
                <a:latin typeface="Arial"/>
                <a:ea typeface="Arial"/>
                <a:cs typeface="Arial"/>
                <a:sym typeface="Arial"/>
              </a:rPr>
              <a:t>ACTIVITY 1: DEFINING  </a:t>
            </a:r>
            <a:endParaRPr sz="7200" b="1">
              <a:solidFill>
                <a:schemeClr val="lt1"/>
              </a:solidFill>
              <a:latin typeface="Arial"/>
              <a:ea typeface="Arial"/>
              <a:cs typeface="Arial"/>
              <a:sym typeface="Arial"/>
            </a:endParaRPr>
          </a:p>
        </p:txBody>
      </p:sp>
      <p:sp>
        <p:nvSpPr>
          <p:cNvPr id="224" name="Google Shape;224;p17"/>
          <p:cNvSpPr txBox="1"/>
          <p:nvPr/>
        </p:nvSpPr>
        <p:spPr>
          <a:xfrm>
            <a:off x="400323" y="3108732"/>
            <a:ext cx="72174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chemeClr val="lt1"/>
                </a:solidFill>
                <a:latin typeface="Calibri"/>
                <a:ea typeface="Calibri"/>
                <a:cs typeface="Calibri"/>
                <a:sym typeface="Calibri"/>
              </a:rPr>
              <a:t>21st-Century Skills </a:t>
            </a:r>
            <a:endParaRPr sz="1600" b="0" i="1"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457200" lvl="0" indent="-228600" algn="l" rtl="0">
              <a:lnSpc>
                <a:spcPct val="90000"/>
              </a:lnSpc>
              <a:spcBef>
                <a:spcPts val="800"/>
              </a:spcBef>
              <a:spcAft>
                <a:spcPts val="0"/>
              </a:spcAft>
              <a:buSzPts val="2100"/>
              <a:buNone/>
            </a:pPr>
            <a:r>
              <a:rPr lang="en-US"/>
              <a:t>Let’s recap </a:t>
            </a:r>
            <a:endParaRPr/>
          </a:p>
        </p:txBody>
      </p:sp>
      <p:sp>
        <p:nvSpPr>
          <p:cNvPr id="230" name="Google Shape;230;p24"/>
          <p:cNvSpPr txBox="1"/>
          <p:nvPr/>
        </p:nvSpPr>
        <p:spPr>
          <a:xfrm>
            <a:off x="436111" y="1624934"/>
            <a:ext cx="4027106" cy="1995774"/>
          </a:xfrm>
          <a:prstGeom prst="rect">
            <a:avLst/>
          </a:prstGeom>
          <a:noFill/>
          <a:ln>
            <a:noFill/>
          </a:ln>
        </p:spPr>
        <p:txBody>
          <a:bodyPr spcFirstLastPara="1" wrap="square" lIns="68575" tIns="34275" rIns="68575" bIns="34275" anchor="t" anchorCtr="0">
            <a:normAutofit/>
          </a:bodyPr>
          <a:lstStyle/>
          <a:p>
            <a:pPr marL="457200" marR="0" lvl="0" indent="-228600" algn="ctr" rtl="0">
              <a:lnSpc>
                <a:spcPct val="90000"/>
              </a:lnSpc>
              <a:spcBef>
                <a:spcPts val="800"/>
              </a:spcBef>
              <a:spcAft>
                <a:spcPts val="0"/>
              </a:spcAft>
              <a:buClr>
                <a:schemeClr val="dk1"/>
              </a:buClr>
              <a:buSzPts val="2100"/>
              <a:buFont typeface="Arial"/>
              <a:buNone/>
            </a:pPr>
            <a:r>
              <a:rPr lang="en-US" sz="3200" b="1" i="0" u="none" strike="noStrike" cap="none" dirty="0">
                <a:solidFill>
                  <a:schemeClr val="dk1"/>
                </a:solidFill>
                <a:latin typeface="Arial" panose="020B0604020202020204" pitchFamily="34" charset="0"/>
                <a:ea typeface="Montserrat"/>
                <a:cs typeface="Arial" panose="020B0604020202020204" pitchFamily="34" charset="0"/>
                <a:sym typeface="Montserrat"/>
              </a:rPr>
              <a:t>What are 21</a:t>
            </a:r>
            <a:r>
              <a:rPr lang="en-US" sz="3200" b="1" i="0" u="none" strike="noStrike" cap="none" baseline="30000" dirty="0">
                <a:solidFill>
                  <a:schemeClr val="dk1"/>
                </a:solidFill>
                <a:latin typeface="Arial" panose="020B0604020202020204" pitchFamily="34" charset="0"/>
                <a:ea typeface="Montserrat"/>
                <a:cs typeface="Arial" panose="020B0604020202020204" pitchFamily="34" charset="0"/>
                <a:sym typeface="Montserrat"/>
              </a:rPr>
              <a:t>st</a:t>
            </a:r>
            <a:r>
              <a:rPr lang="en-US" sz="3200" b="1" i="0" u="none" strike="noStrike" cap="none" dirty="0">
                <a:solidFill>
                  <a:schemeClr val="dk1"/>
                </a:solidFill>
                <a:latin typeface="Arial" panose="020B0604020202020204" pitchFamily="34" charset="0"/>
                <a:ea typeface="Montserrat"/>
                <a:cs typeface="Arial" panose="020B0604020202020204" pitchFamily="34" charset="0"/>
                <a:sym typeface="Montserrat"/>
              </a:rPr>
              <a:t>-Century Skills and why do we need them?</a:t>
            </a:r>
            <a:endParaRPr dirty="0"/>
          </a:p>
        </p:txBody>
      </p:sp>
      <p:pic>
        <p:nvPicPr>
          <p:cNvPr id="231" name="Google Shape;231;p24" descr="A picture containing clothing, footwear, clipart, drawing&#10;&#10;Description automatically generated"/>
          <p:cNvPicPr preferRelativeResize="0"/>
          <p:nvPr/>
        </p:nvPicPr>
        <p:blipFill rotWithShape="1">
          <a:blip r:embed="rId3">
            <a:alphaModFix/>
          </a:blip>
          <a:srcRect/>
          <a:stretch/>
        </p:blipFill>
        <p:spPr>
          <a:xfrm>
            <a:off x="4796913" y="951156"/>
            <a:ext cx="3563119" cy="381610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7"/>
          <p:cNvSpPr txBox="1">
            <a:spLocks noGrp="1"/>
          </p:cNvSpPr>
          <p:nvPr>
            <p:ph type="body" idx="1"/>
          </p:nvPr>
        </p:nvSpPr>
        <p:spPr>
          <a:xfrm>
            <a:off x="436111" y="1624934"/>
            <a:ext cx="4027106" cy="1995774"/>
          </a:xfrm>
          <a:prstGeom prst="rect">
            <a:avLst/>
          </a:prstGeom>
          <a:noFill/>
          <a:ln>
            <a:noFill/>
          </a:ln>
        </p:spPr>
        <p:txBody>
          <a:bodyPr spcFirstLastPara="1" wrap="square" lIns="68575" tIns="34275" rIns="68575" bIns="34275" anchor="t" anchorCtr="0">
            <a:normAutofit/>
          </a:bodyPr>
          <a:lstStyle/>
          <a:p>
            <a:pPr marL="457200" lvl="0" indent="-228600" algn="ctr" rtl="0">
              <a:lnSpc>
                <a:spcPct val="90000"/>
              </a:lnSpc>
              <a:spcBef>
                <a:spcPts val="800"/>
              </a:spcBef>
              <a:spcAft>
                <a:spcPts val="0"/>
              </a:spcAft>
              <a:buSzPts val="2100"/>
              <a:buNone/>
            </a:pPr>
            <a:r>
              <a:rPr lang="en-US" sz="3200"/>
              <a:t>Why do we need to </a:t>
            </a:r>
            <a:r>
              <a:rPr lang="en-US" sz="3200" u="sng"/>
              <a:t>define</a:t>
            </a:r>
            <a:r>
              <a:rPr lang="en-US" sz="3200"/>
              <a:t> the 21</a:t>
            </a:r>
            <a:r>
              <a:rPr lang="en-US" sz="3200" baseline="30000"/>
              <a:t>st</a:t>
            </a:r>
            <a:r>
              <a:rPr lang="en-US" sz="3200"/>
              <a:t>-Century Skills </a:t>
            </a:r>
            <a:endParaRPr/>
          </a:p>
        </p:txBody>
      </p:sp>
      <p:pic>
        <p:nvPicPr>
          <p:cNvPr id="237" name="Google Shape;237;p27" descr="A picture containing clothing, footwear, clipart, drawing&#10;&#10;Description automatically generated"/>
          <p:cNvPicPr preferRelativeResize="0"/>
          <p:nvPr/>
        </p:nvPicPr>
        <p:blipFill rotWithShape="1">
          <a:blip r:embed="rId3">
            <a:alphaModFix/>
          </a:blip>
          <a:srcRect/>
          <a:stretch/>
        </p:blipFill>
        <p:spPr>
          <a:xfrm>
            <a:off x="4514973" y="943536"/>
            <a:ext cx="3563119" cy="3816104"/>
          </a:xfrm>
          <a:prstGeom prst="rect">
            <a:avLst/>
          </a:prstGeom>
          <a:noFill/>
          <a:ln>
            <a:noFill/>
          </a:ln>
        </p:spPr>
      </p:pic>
      <p:sp>
        <p:nvSpPr>
          <p:cNvPr id="238" name="Google Shape;238;p27"/>
          <p:cNvSpPr txBox="1"/>
          <p:nvPr/>
        </p:nvSpPr>
        <p:spPr>
          <a:xfrm>
            <a:off x="318922" y="127315"/>
            <a:ext cx="8454588" cy="605782"/>
          </a:xfrm>
          <a:prstGeom prst="rect">
            <a:avLst/>
          </a:prstGeom>
          <a:noFill/>
          <a:ln>
            <a:noFill/>
          </a:ln>
        </p:spPr>
        <p:txBody>
          <a:bodyPr spcFirstLastPara="1" wrap="square" lIns="68575" tIns="34275" rIns="68575" bIns="34275" anchor="t" anchorCtr="0">
            <a:normAutofit lnSpcReduction="10000"/>
          </a:bodyPr>
          <a:lstStyle/>
          <a:p>
            <a:pPr marL="457200" marR="0" lvl="0" indent="-228600" algn="l" rtl="0">
              <a:lnSpc>
                <a:spcPct val="90000"/>
              </a:lnSpc>
              <a:spcBef>
                <a:spcPts val="800"/>
              </a:spcBef>
              <a:spcAft>
                <a:spcPts val="0"/>
              </a:spcAft>
              <a:buClr>
                <a:schemeClr val="dk1"/>
              </a:buClr>
              <a:buSzPts val="2100"/>
              <a:buFont typeface="Arial"/>
              <a:buNone/>
            </a:pPr>
            <a:r>
              <a:rPr lang="en-US" sz="3200" b="1" i="0" u="none" strike="noStrike" cap="none" dirty="0">
                <a:solidFill>
                  <a:schemeClr val="dk1"/>
                </a:solidFill>
                <a:latin typeface="Arial" panose="020B0604020202020204" pitchFamily="34" charset="0"/>
                <a:ea typeface="Montserrat"/>
                <a:cs typeface="Arial" panose="020B0604020202020204" pitchFamily="34" charset="0"/>
                <a:sym typeface="Montserrat"/>
              </a:rPr>
              <a:t>Ask the audience</a:t>
            </a:r>
            <a:endParaRPr dirty="0"/>
          </a:p>
        </p:txBody>
      </p:sp>
      <p:sp>
        <p:nvSpPr>
          <p:cNvPr id="239" name="Google Shape;239;p27"/>
          <p:cNvSpPr txBox="1"/>
          <p:nvPr/>
        </p:nvSpPr>
        <p:spPr>
          <a:xfrm>
            <a:off x="1042416" y="3593592"/>
            <a:ext cx="328269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0" i="1" u="none" strike="noStrike" cap="none" dirty="0">
                <a:solidFill>
                  <a:schemeClr val="accent2"/>
                </a:solidFill>
                <a:latin typeface="Arial" panose="020B0604020202020204" pitchFamily="34" charset="0"/>
                <a:ea typeface="Montserrat"/>
                <a:cs typeface="Arial" panose="020B0604020202020204" pitchFamily="34" charset="0"/>
                <a:sym typeface="Montserrat"/>
              </a:rPr>
              <a:t>Science of learning: Assessing prior knowledge</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8"/>
          <p:cNvSpPr txBox="1">
            <a:spLocks noGrp="1"/>
          </p:cNvSpPr>
          <p:nvPr>
            <p:ph type="body" idx="2"/>
          </p:nvPr>
        </p:nvSpPr>
        <p:spPr>
          <a:xfrm>
            <a:off x="371475" y="932260"/>
            <a:ext cx="6334126" cy="3450300"/>
          </a:xfrm>
          <a:prstGeom prst="rect">
            <a:avLst/>
          </a:prstGeom>
          <a:noFill/>
          <a:ln>
            <a:noFill/>
          </a:ln>
        </p:spPr>
        <p:txBody>
          <a:bodyPr spcFirstLastPara="1" wrap="square" lIns="68575" tIns="34275" rIns="68575" bIns="34275" anchor="t" anchorCtr="0">
            <a:normAutofit fontScale="77500" lnSpcReduction="20000"/>
          </a:bodyPr>
          <a:lstStyle/>
          <a:p>
            <a:pPr marL="228600" lvl="0" indent="0" algn="l" rtl="0">
              <a:lnSpc>
                <a:spcPct val="115000"/>
              </a:lnSpc>
              <a:spcBef>
                <a:spcPts val="800"/>
              </a:spcBef>
              <a:spcAft>
                <a:spcPts val="0"/>
              </a:spcAft>
              <a:buSzPct val="78012"/>
              <a:buNone/>
            </a:pPr>
            <a:r>
              <a:rPr lang="en-US" sz="2691" dirty="0">
                <a:latin typeface="Arial" panose="020B0604020202020204" pitchFamily="34" charset="0"/>
                <a:ea typeface="Montserrat"/>
                <a:cs typeface="Arial" panose="020B0604020202020204" pitchFamily="34" charset="0"/>
                <a:sym typeface="Montserrat"/>
              </a:rPr>
              <a:t>Sometimes these skills can be confusing because they can seem intangible, so we are making the intangible tangible by: </a:t>
            </a:r>
            <a:endParaRPr sz="1291" dirty="0">
              <a:latin typeface="Arial" panose="020B0604020202020204" pitchFamily="34" charset="0"/>
              <a:ea typeface="Montserrat"/>
              <a:cs typeface="Arial" panose="020B0604020202020204" pitchFamily="34" charset="0"/>
              <a:sym typeface="Montserrat"/>
            </a:endParaRPr>
          </a:p>
          <a:p>
            <a:pPr marL="514350" lvl="0" indent="-265747" algn="l" rtl="0">
              <a:lnSpc>
                <a:spcPct val="115000"/>
              </a:lnSpc>
              <a:spcBef>
                <a:spcPts val="800"/>
              </a:spcBef>
              <a:spcAft>
                <a:spcPts val="0"/>
              </a:spcAft>
              <a:buSzPct val="75000"/>
              <a:buFont typeface="Arial"/>
              <a:buChar char="•"/>
            </a:pPr>
            <a:r>
              <a:rPr lang="en-US" sz="2800" dirty="0">
                <a:latin typeface="Arial" panose="020B0604020202020204" pitchFamily="34" charset="0"/>
                <a:ea typeface="Montserrat"/>
                <a:cs typeface="Arial" panose="020B0604020202020204" pitchFamily="34" charset="0"/>
                <a:sym typeface="Montserrat"/>
              </a:rPr>
              <a:t>Creating a </a:t>
            </a:r>
            <a:r>
              <a:rPr lang="en-US" sz="2800" b="1" dirty="0">
                <a:solidFill>
                  <a:srgbClr val="F58220"/>
                </a:solidFill>
                <a:latin typeface="Arial" panose="020B0604020202020204" pitchFamily="34" charset="0"/>
                <a:ea typeface="Montserrat"/>
                <a:cs typeface="Arial" panose="020B0604020202020204" pitchFamily="34" charset="0"/>
                <a:sym typeface="Montserrat"/>
              </a:rPr>
              <a:t>common language </a:t>
            </a:r>
            <a:r>
              <a:rPr lang="en-US" sz="2800" dirty="0">
                <a:latin typeface="Arial" panose="020B0604020202020204" pitchFamily="34" charset="0"/>
                <a:ea typeface="Montserrat"/>
                <a:cs typeface="Arial" panose="020B0604020202020204" pitchFamily="34" charset="0"/>
                <a:sym typeface="Montserrat"/>
              </a:rPr>
              <a:t>to make discussing them </a:t>
            </a:r>
            <a:r>
              <a:rPr lang="en-US" sz="2800" i="1" dirty="0">
                <a:latin typeface="Arial" panose="020B0604020202020204" pitchFamily="34" charset="0"/>
                <a:ea typeface="Montserrat"/>
                <a:cs typeface="Arial" panose="020B0604020202020204" pitchFamily="34" charset="0"/>
                <a:sym typeface="Montserrat"/>
              </a:rPr>
              <a:t>easier</a:t>
            </a:r>
            <a:endParaRPr sz="2800" i="1" dirty="0">
              <a:latin typeface="Arial" panose="020B0604020202020204" pitchFamily="34" charset="0"/>
              <a:ea typeface="Montserrat"/>
              <a:cs typeface="Arial" panose="020B0604020202020204" pitchFamily="34" charset="0"/>
              <a:sym typeface="Montserrat"/>
            </a:endParaRPr>
          </a:p>
          <a:p>
            <a:pPr marL="514350" lvl="0" indent="-265747" algn="l" rtl="0">
              <a:lnSpc>
                <a:spcPct val="115000"/>
              </a:lnSpc>
              <a:spcBef>
                <a:spcPts val="800"/>
              </a:spcBef>
              <a:spcAft>
                <a:spcPts val="0"/>
              </a:spcAft>
              <a:buSzPct val="75000"/>
              <a:buFont typeface="Arial"/>
              <a:buChar char="•"/>
            </a:pPr>
            <a:r>
              <a:rPr lang="en-US" sz="2800" dirty="0">
                <a:latin typeface="Arial" panose="020B0604020202020204" pitchFamily="34" charset="0"/>
                <a:ea typeface="Montserrat"/>
                <a:cs typeface="Arial" panose="020B0604020202020204" pitchFamily="34" charset="0"/>
                <a:sym typeface="Montserrat"/>
              </a:rPr>
              <a:t>Facilitating the process of being able to </a:t>
            </a:r>
            <a:r>
              <a:rPr lang="en-US" sz="2800" b="1" dirty="0">
                <a:solidFill>
                  <a:srgbClr val="F58220"/>
                </a:solidFill>
                <a:latin typeface="Arial" panose="020B0604020202020204" pitchFamily="34" charset="0"/>
                <a:ea typeface="Montserrat"/>
                <a:cs typeface="Arial" panose="020B0604020202020204" pitchFamily="34" charset="0"/>
                <a:sym typeface="Montserrat"/>
              </a:rPr>
              <a:t>identify </a:t>
            </a:r>
            <a:r>
              <a:rPr lang="en-US" sz="2800" dirty="0">
                <a:latin typeface="Arial" panose="020B0604020202020204" pitchFamily="34" charset="0"/>
                <a:ea typeface="Montserrat"/>
                <a:cs typeface="Arial" panose="020B0604020202020204" pitchFamily="34" charset="0"/>
                <a:sym typeface="Montserrat"/>
              </a:rPr>
              <a:t>them more </a:t>
            </a:r>
            <a:r>
              <a:rPr lang="en-US" sz="2800" i="1" dirty="0">
                <a:latin typeface="Arial" panose="020B0604020202020204" pitchFamily="34" charset="0"/>
                <a:ea typeface="Montserrat"/>
                <a:cs typeface="Arial" panose="020B0604020202020204" pitchFamily="34" charset="0"/>
                <a:sym typeface="Montserrat"/>
              </a:rPr>
              <a:t>easily</a:t>
            </a:r>
            <a:r>
              <a:rPr lang="en-US" sz="2800" dirty="0">
                <a:latin typeface="Arial" panose="020B0604020202020204" pitchFamily="34" charset="0"/>
                <a:ea typeface="Montserrat"/>
                <a:cs typeface="Arial" panose="020B0604020202020204" pitchFamily="34" charset="0"/>
                <a:sym typeface="Montserrat"/>
              </a:rPr>
              <a:t> </a:t>
            </a:r>
            <a:endParaRPr dirty="0">
              <a:latin typeface="Arial" panose="020B0604020202020204" pitchFamily="34" charset="0"/>
              <a:ea typeface="Montserrat"/>
              <a:cs typeface="Arial" panose="020B0604020202020204" pitchFamily="34" charset="0"/>
              <a:sym typeface="Montserrat"/>
            </a:endParaRPr>
          </a:p>
          <a:p>
            <a:pPr marL="514350" lvl="0" indent="-265747" algn="l" rtl="0">
              <a:lnSpc>
                <a:spcPct val="115000"/>
              </a:lnSpc>
              <a:spcBef>
                <a:spcPts val="800"/>
              </a:spcBef>
              <a:spcAft>
                <a:spcPts val="0"/>
              </a:spcAft>
              <a:buSzPct val="75000"/>
              <a:buFont typeface="Arial"/>
              <a:buChar char="•"/>
            </a:pPr>
            <a:r>
              <a:rPr lang="en-US" sz="2800" dirty="0">
                <a:latin typeface="Arial" panose="020B0604020202020204" pitchFamily="34" charset="0"/>
                <a:ea typeface="Montserrat"/>
                <a:cs typeface="Arial" panose="020B0604020202020204" pitchFamily="34" charset="0"/>
                <a:sym typeface="Montserrat"/>
              </a:rPr>
              <a:t>Creating an </a:t>
            </a:r>
            <a:r>
              <a:rPr lang="en-US" sz="2800" i="1" dirty="0">
                <a:latin typeface="Arial" panose="020B0604020202020204" pitchFamily="34" charset="0"/>
                <a:ea typeface="Montserrat"/>
                <a:cs typeface="Arial" panose="020B0604020202020204" pitchFamily="34" charset="0"/>
                <a:sym typeface="Montserrat"/>
              </a:rPr>
              <a:t>easy-to-use</a:t>
            </a:r>
            <a:r>
              <a:rPr lang="en-US" sz="2800" dirty="0">
                <a:latin typeface="Arial" panose="020B0604020202020204" pitchFamily="34" charset="0"/>
                <a:ea typeface="Montserrat"/>
                <a:cs typeface="Arial" panose="020B0604020202020204" pitchFamily="34" charset="0"/>
                <a:sym typeface="Montserrat"/>
              </a:rPr>
              <a:t> </a:t>
            </a:r>
            <a:r>
              <a:rPr lang="en-US" sz="2800" b="1" dirty="0">
                <a:solidFill>
                  <a:srgbClr val="F58220"/>
                </a:solidFill>
                <a:latin typeface="Arial" panose="020B0604020202020204" pitchFamily="34" charset="0"/>
                <a:ea typeface="Montserrat"/>
                <a:cs typeface="Arial" panose="020B0604020202020204" pitchFamily="34" charset="0"/>
                <a:sym typeface="Montserrat"/>
              </a:rPr>
              <a:t>framework/rubric  </a:t>
            </a:r>
            <a:endParaRPr dirty="0">
              <a:latin typeface="Arial" panose="020B0604020202020204" pitchFamily="34" charset="0"/>
              <a:ea typeface="Montserrat"/>
              <a:cs typeface="Arial" panose="020B0604020202020204" pitchFamily="34" charset="0"/>
              <a:sym typeface="Montserrat"/>
            </a:endParaRPr>
          </a:p>
        </p:txBody>
      </p:sp>
      <p:pic>
        <p:nvPicPr>
          <p:cNvPr id="245" name="Google Shape;245;p28" descr="A cartoon of a person smiling&#10;&#10;Description automatically generated with low confidence"/>
          <p:cNvPicPr preferRelativeResize="0"/>
          <p:nvPr/>
        </p:nvPicPr>
        <p:blipFill rotWithShape="1">
          <a:blip r:embed="rId3">
            <a:alphaModFix/>
          </a:blip>
          <a:srcRect/>
          <a:stretch/>
        </p:blipFill>
        <p:spPr>
          <a:xfrm>
            <a:off x="6605094" y="987136"/>
            <a:ext cx="1928923" cy="3352039"/>
          </a:xfrm>
          <a:prstGeom prst="rect">
            <a:avLst/>
          </a:prstGeom>
          <a:noFill/>
          <a:ln>
            <a:noFill/>
          </a:ln>
        </p:spPr>
      </p:pic>
      <p:sp>
        <p:nvSpPr>
          <p:cNvPr id="246" name="Google Shape;246;p28"/>
          <p:cNvSpPr txBox="1">
            <a:spLocks noGrp="1"/>
          </p:cNvSpPr>
          <p:nvPr>
            <p:ph type="body" idx="1"/>
          </p:nvPr>
        </p:nvSpPr>
        <p:spPr>
          <a:xfrm>
            <a:off x="371474" y="77391"/>
            <a:ext cx="7126606" cy="624000"/>
          </a:xfrm>
          <a:prstGeom prst="rect">
            <a:avLst/>
          </a:prstGeom>
          <a:noFill/>
          <a:ln>
            <a:noFill/>
          </a:ln>
        </p:spPr>
        <p:txBody>
          <a:bodyPr spcFirstLastPara="1" wrap="square" lIns="68575" tIns="34275" rIns="68575" bIns="34275" anchor="t" anchorCtr="0">
            <a:normAutofit/>
          </a:bodyPr>
          <a:lstStyle/>
          <a:p>
            <a:pPr marL="457200" lvl="0" indent="-228600" algn="l" rtl="0">
              <a:lnSpc>
                <a:spcPct val="90000"/>
              </a:lnSpc>
              <a:spcBef>
                <a:spcPts val="800"/>
              </a:spcBef>
              <a:spcAft>
                <a:spcPts val="0"/>
              </a:spcAft>
              <a:buSzPts val="2100"/>
              <a:buNone/>
            </a:pPr>
            <a:r>
              <a:rPr lang="en-US"/>
              <a:t>Why do we need to define skills?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0"/>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457200" lvl="0" indent="-228600" algn="l" rtl="0">
              <a:lnSpc>
                <a:spcPct val="90000"/>
              </a:lnSpc>
              <a:spcBef>
                <a:spcPts val="800"/>
              </a:spcBef>
              <a:spcAft>
                <a:spcPts val="0"/>
              </a:spcAft>
              <a:buSzPts val="2100"/>
              <a:buNone/>
            </a:pPr>
            <a:r>
              <a:rPr lang="en-US" dirty="0"/>
              <a:t>Purpose of the 21</a:t>
            </a:r>
            <a:r>
              <a:rPr lang="en-US" baseline="30000" dirty="0"/>
              <a:t>st</a:t>
            </a:r>
            <a:r>
              <a:rPr lang="en-US" dirty="0"/>
              <a:t>-Century Self Assessment</a:t>
            </a:r>
            <a:endParaRPr dirty="0"/>
          </a:p>
        </p:txBody>
      </p:sp>
      <p:sp>
        <p:nvSpPr>
          <p:cNvPr id="260" name="Google Shape;260;p30"/>
          <p:cNvSpPr txBox="1">
            <a:spLocks noGrp="1"/>
          </p:cNvSpPr>
          <p:nvPr>
            <p:ph type="body" idx="2"/>
          </p:nvPr>
        </p:nvSpPr>
        <p:spPr>
          <a:xfrm>
            <a:off x="371474" y="932260"/>
            <a:ext cx="5092065" cy="3121580"/>
          </a:xfrm>
          <a:prstGeom prst="rect">
            <a:avLst/>
          </a:prstGeom>
          <a:noFill/>
          <a:ln>
            <a:noFill/>
          </a:ln>
        </p:spPr>
        <p:txBody>
          <a:bodyPr spcFirstLastPara="1" wrap="square" lIns="68575" tIns="34275" rIns="68575" bIns="34275" anchor="t" anchorCtr="0">
            <a:normAutofit fontScale="92500" lnSpcReduction="20000"/>
          </a:bodyPr>
          <a:lstStyle/>
          <a:p>
            <a:pPr marL="217788" indent="0">
              <a:buSzPts val="2270"/>
            </a:pPr>
            <a:r>
              <a:rPr lang="en-US" sz="2000" b="1" dirty="0">
                <a:latin typeface="Arial" panose="020B0604020202020204" pitchFamily="34" charset="0"/>
                <a:ea typeface="Montserrat"/>
                <a:cs typeface="Arial" panose="020B0604020202020204" pitchFamily="34" charset="0"/>
                <a:sym typeface="Montserrat"/>
              </a:rPr>
              <a:t>What:</a:t>
            </a:r>
            <a:r>
              <a:rPr lang="en-US" sz="2000" dirty="0">
                <a:latin typeface="Arial" panose="020B0604020202020204" pitchFamily="34" charset="0"/>
                <a:ea typeface="Montserrat"/>
                <a:cs typeface="Arial" panose="020B0604020202020204" pitchFamily="34" charset="0"/>
                <a:sym typeface="Montserrat"/>
              </a:rPr>
              <a:t> Complete the 21</a:t>
            </a:r>
            <a:r>
              <a:rPr lang="en-US" sz="2000" baseline="30000" dirty="0">
                <a:latin typeface="Arial" panose="020B0604020202020204" pitchFamily="34" charset="0"/>
                <a:ea typeface="Montserrat"/>
                <a:cs typeface="Arial" panose="020B0604020202020204" pitchFamily="34" charset="0"/>
                <a:sym typeface="Montserrat"/>
              </a:rPr>
              <a:t>st</a:t>
            </a:r>
            <a:r>
              <a:rPr lang="en-US" sz="2000" dirty="0">
                <a:latin typeface="Arial" panose="020B0604020202020204" pitchFamily="34" charset="0"/>
                <a:ea typeface="Montserrat"/>
                <a:cs typeface="Arial" panose="020B0604020202020204" pitchFamily="34" charset="0"/>
                <a:sym typeface="Montserrat"/>
              </a:rPr>
              <a:t>-Century Self-Assessment Template.</a:t>
            </a:r>
          </a:p>
          <a:p>
            <a:pPr marL="217788" indent="0">
              <a:buSzPts val="2270"/>
            </a:pPr>
            <a:endParaRPr lang="en-US" sz="2000" dirty="0">
              <a:latin typeface="Arial" panose="020B0604020202020204" pitchFamily="34" charset="0"/>
              <a:ea typeface="Montserrat"/>
              <a:cs typeface="Arial" panose="020B0604020202020204" pitchFamily="34" charset="0"/>
              <a:sym typeface="Montserrat"/>
            </a:endParaRPr>
          </a:p>
          <a:p>
            <a:pPr marL="217788" indent="0">
              <a:buSzPts val="2270"/>
            </a:pPr>
            <a:r>
              <a:rPr lang="en-US" sz="2000" b="1" dirty="0">
                <a:latin typeface="Arial" panose="020B0604020202020204" pitchFamily="34" charset="0"/>
                <a:ea typeface="Montserrat"/>
                <a:cs typeface="Arial" panose="020B0604020202020204" pitchFamily="34" charset="0"/>
                <a:sym typeface="Montserrat"/>
              </a:rPr>
              <a:t>Why:</a:t>
            </a:r>
            <a:r>
              <a:rPr lang="en-US" sz="2000" dirty="0">
                <a:latin typeface="Arial" panose="020B0604020202020204" pitchFamily="34" charset="0"/>
                <a:ea typeface="Montserrat"/>
                <a:cs typeface="Arial" panose="020B0604020202020204" pitchFamily="34" charset="0"/>
                <a:sym typeface="Montserrat"/>
              </a:rPr>
              <a:t> To allow you time to think deeply and engage with the content of the 21</a:t>
            </a:r>
            <a:r>
              <a:rPr lang="en-US" sz="2000" baseline="30000" dirty="0">
                <a:latin typeface="Arial" panose="020B0604020202020204" pitchFamily="34" charset="0"/>
                <a:ea typeface="Montserrat"/>
                <a:cs typeface="Arial" panose="020B0604020202020204" pitchFamily="34" charset="0"/>
                <a:sym typeface="Montserrat"/>
              </a:rPr>
              <a:t>st</a:t>
            </a:r>
            <a:r>
              <a:rPr lang="en-US" sz="2000" dirty="0">
                <a:latin typeface="Arial" panose="020B0604020202020204" pitchFamily="34" charset="0"/>
                <a:ea typeface="Montserrat"/>
                <a:cs typeface="Arial" panose="020B0604020202020204" pitchFamily="34" charset="0"/>
                <a:sym typeface="Montserrat"/>
              </a:rPr>
              <a:t>-Century Rubric.  </a:t>
            </a:r>
          </a:p>
          <a:p>
            <a:pPr marL="217788" indent="0">
              <a:buSzPts val="2270"/>
            </a:pPr>
            <a:endParaRPr lang="en-US" sz="2000" i="1" dirty="0">
              <a:latin typeface="Arial" panose="020B0604020202020204" pitchFamily="34" charset="0"/>
              <a:ea typeface="Montserrat"/>
              <a:cs typeface="Arial" panose="020B0604020202020204" pitchFamily="34" charset="0"/>
              <a:sym typeface="Montserrat"/>
            </a:endParaRPr>
          </a:p>
          <a:p>
            <a:pPr marL="217788" indent="0">
              <a:buSzPts val="2270"/>
            </a:pPr>
            <a:r>
              <a:rPr lang="en-US" sz="2000" i="1" dirty="0">
                <a:latin typeface="Arial" panose="020B0604020202020204" pitchFamily="34" charset="0"/>
                <a:ea typeface="Montserrat"/>
                <a:cs typeface="Arial" panose="020B0604020202020204" pitchFamily="34" charset="0"/>
                <a:sym typeface="Montserrat"/>
              </a:rPr>
              <a:t>So that</a:t>
            </a:r>
            <a:r>
              <a:rPr lang="en-US" sz="2000" dirty="0">
                <a:latin typeface="Arial" panose="020B0604020202020204" pitchFamily="34" charset="0"/>
                <a:ea typeface="Montserrat"/>
                <a:cs typeface="Arial" panose="020B0604020202020204" pitchFamily="34" charset="0"/>
                <a:sym typeface="Montserrat"/>
              </a:rPr>
              <a:t> when we use the rubric in the next activity you are already familiar with it. </a:t>
            </a:r>
            <a:endParaRPr dirty="0"/>
          </a:p>
          <a:p>
            <a:pPr marL="457200" lvl="0" indent="-228600" algn="l" rtl="0">
              <a:lnSpc>
                <a:spcPct val="90000"/>
              </a:lnSpc>
              <a:spcBef>
                <a:spcPts val="800"/>
              </a:spcBef>
              <a:spcAft>
                <a:spcPts val="0"/>
              </a:spcAft>
              <a:buSzPts val="2270"/>
              <a:buNone/>
            </a:pPr>
            <a:endParaRPr dirty="0"/>
          </a:p>
          <a:p>
            <a:pPr marL="228600" lvl="0" indent="0" algn="ctr" rtl="0">
              <a:lnSpc>
                <a:spcPct val="90000"/>
              </a:lnSpc>
              <a:spcBef>
                <a:spcPts val="800"/>
              </a:spcBef>
              <a:spcAft>
                <a:spcPts val="0"/>
              </a:spcAft>
              <a:buSzPts val="2270"/>
              <a:buNone/>
            </a:pPr>
            <a:r>
              <a:rPr lang="en-US" sz="1200" i="1" dirty="0">
                <a:solidFill>
                  <a:schemeClr val="accent2"/>
                </a:solidFill>
                <a:latin typeface="Arial" panose="020B0604020202020204" pitchFamily="34" charset="0"/>
                <a:ea typeface="Montserrat"/>
                <a:cs typeface="Arial" panose="020B0604020202020204" pitchFamily="34" charset="0"/>
                <a:sym typeface="Montserrat"/>
              </a:rPr>
              <a:t>Science of learning: attention and engagement, deep thinking </a:t>
            </a:r>
            <a:endParaRPr dirty="0"/>
          </a:p>
        </p:txBody>
      </p:sp>
      <p:pic>
        <p:nvPicPr>
          <p:cNvPr id="261" name="Google Shape;261;p30"/>
          <p:cNvPicPr preferRelativeResize="0"/>
          <p:nvPr/>
        </p:nvPicPr>
        <p:blipFill rotWithShape="1">
          <a:blip r:embed="rId3">
            <a:alphaModFix/>
          </a:blip>
          <a:srcRect/>
          <a:stretch/>
        </p:blipFill>
        <p:spPr>
          <a:xfrm>
            <a:off x="5455920" y="1195435"/>
            <a:ext cx="3385217" cy="317844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549768d7a1_0_130"/>
          <p:cNvSpPr txBox="1">
            <a:spLocks noGrp="1"/>
          </p:cNvSpPr>
          <p:nvPr>
            <p:ph type="body" idx="1"/>
          </p:nvPr>
        </p:nvSpPr>
        <p:spPr>
          <a:xfrm>
            <a:off x="371474" y="77391"/>
            <a:ext cx="8653500" cy="624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US"/>
              <a:t>21st-Century Self Assessment </a:t>
            </a:r>
            <a:endParaRPr/>
          </a:p>
        </p:txBody>
      </p:sp>
      <p:pic>
        <p:nvPicPr>
          <p:cNvPr id="253" name="Google Shape;253;g2549768d7a1_0_130"/>
          <p:cNvPicPr preferRelativeResize="0"/>
          <p:nvPr/>
        </p:nvPicPr>
        <p:blipFill>
          <a:blip r:embed="rId3">
            <a:alphaModFix/>
          </a:blip>
          <a:stretch>
            <a:fillRect/>
          </a:stretch>
        </p:blipFill>
        <p:spPr>
          <a:xfrm>
            <a:off x="394905" y="2626550"/>
            <a:ext cx="8591400" cy="2088575"/>
          </a:xfrm>
          <a:prstGeom prst="rect">
            <a:avLst/>
          </a:prstGeom>
          <a:noFill/>
          <a:ln>
            <a:noFill/>
          </a:ln>
        </p:spPr>
      </p:pic>
      <p:sp>
        <p:nvSpPr>
          <p:cNvPr id="6" name="TextBox 5">
            <a:extLst>
              <a:ext uri="{FF2B5EF4-FFF2-40B4-BE49-F238E27FC236}">
                <a16:creationId xmlns:a16="http://schemas.microsoft.com/office/drawing/2014/main" id="{24A0947E-86F2-681C-7BD3-0972C53ACD2A}"/>
              </a:ext>
            </a:extLst>
          </p:cNvPr>
          <p:cNvSpPr txBox="1"/>
          <p:nvPr/>
        </p:nvSpPr>
        <p:spPr>
          <a:xfrm>
            <a:off x="213360" y="914638"/>
            <a:ext cx="6141720" cy="461665"/>
          </a:xfrm>
          <a:prstGeom prst="rect">
            <a:avLst/>
          </a:prstGeom>
          <a:noFill/>
        </p:spPr>
        <p:txBody>
          <a:bodyPr wrap="square">
            <a:spAutoFit/>
          </a:bodyPr>
          <a:lstStyle/>
          <a:p>
            <a:pPr marL="95250" lvl="0" algn="l" rtl="0">
              <a:lnSpc>
                <a:spcPct val="100000"/>
              </a:lnSpc>
              <a:spcBef>
                <a:spcPts val="1200"/>
              </a:spcBef>
              <a:spcAft>
                <a:spcPts val="0"/>
              </a:spcAft>
              <a:buSzPts val="2100"/>
            </a:pPr>
            <a:r>
              <a:rPr lang="en-US" sz="1200" b="1" dirty="0">
                <a:latin typeface="Arial" panose="020B0604020202020204" pitchFamily="34" charset="0"/>
                <a:ea typeface="Montserrat"/>
                <a:cs typeface="Arial" panose="020B0604020202020204" pitchFamily="34" charset="0"/>
                <a:sym typeface="Montserrat"/>
              </a:rPr>
              <a:t>1. Read each statement carefully</a:t>
            </a:r>
            <a:r>
              <a:rPr lang="en-US" sz="1200" dirty="0">
                <a:latin typeface="Arial" panose="020B0604020202020204" pitchFamily="34" charset="0"/>
                <a:ea typeface="Montserrat"/>
                <a:cs typeface="Arial" panose="020B0604020202020204" pitchFamily="34" charset="0"/>
                <a:sym typeface="Montserrat"/>
              </a:rPr>
              <a:t>: Take your time to understand what each statement is asking about.</a:t>
            </a:r>
          </a:p>
        </p:txBody>
      </p:sp>
      <p:sp>
        <p:nvSpPr>
          <p:cNvPr id="8" name="TextBox 7">
            <a:extLst>
              <a:ext uri="{FF2B5EF4-FFF2-40B4-BE49-F238E27FC236}">
                <a16:creationId xmlns:a16="http://schemas.microsoft.com/office/drawing/2014/main" id="{663E78CA-EB51-AB6D-D0D7-35098D1E0CA7}"/>
              </a:ext>
            </a:extLst>
          </p:cNvPr>
          <p:cNvSpPr txBox="1"/>
          <p:nvPr/>
        </p:nvSpPr>
        <p:spPr>
          <a:xfrm>
            <a:off x="228600" y="1464320"/>
            <a:ext cx="6080760" cy="276999"/>
          </a:xfrm>
          <a:prstGeom prst="rect">
            <a:avLst/>
          </a:prstGeom>
          <a:noFill/>
        </p:spPr>
        <p:txBody>
          <a:bodyPr wrap="square">
            <a:spAutoFit/>
          </a:bodyPr>
          <a:lstStyle/>
          <a:p>
            <a:pPr marL="95250" lvl="0" algn="l" rtl="0">
              <a:lnSpc>
                <a:spcPct val="100000"/>
              </a:lnSpc>
              <a:spcBef>
                <a:spcPts val="0"/>
              </a:spcBef>
              <a:spcAft>
                <a:spcPts val="0"/>
              </a:spcAft>
              <a:buSzPts val="2100"/>
            </a:pPr>
            <a:r>
              <a:rPr lang="en-US" sz="1050" b="1" dirty="0">
                <a:latin typeface="+mj-lt"/>
                <a:ea typeface="Montserrat"/>
                <a:cs typeface="Times New Roman"/>
                <a:sym typeface="Times New Roman"/>
              </a:rPr>
              <a:t>2. </a:t>
            </a:r>
            <a:r>
              <a:rPr lang="en-US" sz="1200" b="1" dirty="0">
                <a:latin typeface="Arial" panose="020B0604020202020204" pitchFamily="34" charset="0"/>
                <a:ea typeface="Montserrat"/>
                <a:cs typeface="Arial" panose="020B0604020202020204" pitchFamily="34" charset="0"/>
                <a:sym typeface="Montserrat"/>
              </a:rPr>
              <a:t>Reflect: </a:t>
            </a:r>
            <a:r>
              <a:rPr lang="en-US" sz="1200" dirty="0">
                <a:latin typeface="Arial" panose="020B0604020202020204" pitchFamily="34" charset="0"/>
                <a:ea typeface="Montserrat"/>
                <a:cs typeface="Arial" panose="020B0604020202020204" pitchFamily="34" charset="0"/>
                <a:sym typeface="Montserrat"/>
              </a:rPr>
              <a:t>Reflect on how often you do what's described in the statement.</a:t>
            </a:r>
          </a:p>
        </p:txBody>
      </p:sp>
      <p:sp>
        <p:nvSpPr>
          <p:cNvPr id="10" name="TextBox 9">
            <a:extLst>
              <a:ext uri="{FF2B5EF4-FFF2-40B4-BE49-F238E27FC236}">
                <a16:creationId xmlns:a16="http://schemas.microsoft.com/office/drawing/2014/main" id="{0C63B721-F1BD-CD74-F94E-F41DA71CF05D}"/>
              </a:ext>
            </a:extLst>
          </p:cNvPr>
          <p:cNvSpPr txBox="1"/>
          <p:nvPr/>
        </p:nvSpPr>
        <p:spPr>
          <a:xfrm>
            <a:off x="228600" y="1821418"/>
            <a:ext cx="5913120" cy="461665"/>
          </a:xfrm>
          <a:prstGeom prst="rect">
            <a:avLst/>
          </a:prstGeom>
          <a:noFill/>
        </p:spPr>
        <p:txBody>
          <a:bodyPr wrap="square">
            <a:spAutoFit/>
          </a:bodyPr>
          <a:lstStyle/>
          <a:p>
            <a:pPr marL="95250" lvl="0" algn="l" rtl="0">
              <a:lnSpc>
                <a:spcPct val="100000"/>
              </a:lnSpc>
              <a:spcBef>
                <a:spcPts val="0"/>
              </a:spcBef>
              <a:spcAft>
                <a:spcPts val="0"/>
              </a:spcAft>
              <a:buSzPts val="2100"/>
            </a:pPr>
            <a:r>
              <a:rPr lang="en-US" sz="1100" b="1" dirty="0">
                <a:latin typeface="+mj-lt"/>
                <a:ea typeface="Montserrat"/>
                <a:cs typeface="Times New Roman"/>
                <a:sym typeface="Times New Roman"/>
              </a:rPr>
              <a:t>3. </a:t>
            </a:r>
            <a:r>
              <a:rPr lang="en-US" sz="1200" b="1" dirty="0">
                <a:latin typeface="Arial" panose="020B0604020202020204" pitchFamily="34" charset="0"/>
                <a:ea typeface="Montserrat"/>
                <a:cs typeface="Arial" panose="020B0604020202020204" pitchFamily="34" charset="0"/>
                <a:sym typeface="Montserrat"/>
              </a:rPr>
              <a:t>Choose your answer:</a:t>
            </a:r>
            <a:r>
              <a:rPr lang="en-US" sz="1200" dirty="0">
                <a:latin typeface="Arial" panose="020B0604020202020204" pitchFamily="34" charset="0"/>
                <a:ea typeface="Montserrat"/>
                <a:cs typeface="Arial" panose="020B0604020202020204" pitchFamily="34" charset="0"/>
                <a:sym typeface="Montserrat"/>
              </a:rPr>
              <a:t> For each statement, pick the option that best fits you (never, rarely, sometimes, often, always)</a:t>
            </a:r>
          </a:p>
        </p:txBody>
      </p:sp>
      <p:sp>
        <p:nvSpPr>
          <p:cNvPr id="12" name="TextBox 11">
            <a:extLst>
              <a:ext uri="{FF2B5EF4-FFF2-40B4-BE49-F238E27FC236}">
                <a16:creationId xmlns:a16="http://schemas.microsoft.com/office/drawing/2014/main" id="{5048D2BC-B8B9-79D0-A9A5-32B691417169}"/>
              </a:ext>
            </a:extLst>
          </p:cNvPr>
          <p:cNvSpPr txBox="1"/>
          <p:nvPr/>
        </p:nvSpPr>
        <p:spPr>
          <a:xfrm>
            <a:off x="243840" y="2379762"/>
            <a:ext cx="4572000" cy="276999"/>
          </a:xfrm>
          <a:prstGeom prst="rect">
            <a:avLst/>
          </a:prstGeom>
          <a:noFill/>
        </p:spPr>
        <p:txBody>
          <a:bodyPr wrap="square">
            <a:spAutoFit/>
          </a:bodyPr>
          <a:lstStyle/>
          <a:p>
            <a:pPr marL="95250" lvl="0" algn="l" rtl="0">
              <a:lnSpc>
                <a:spcPct val="100000"/>
              </a:lnSpc>
              <a:spcBef>
                <a:spcPts val="0"/>
              </a:spcBef>
              <a:spcAft>
                <a:spcPts val="0"/>
              </a:spcAft>
              <a:buSzPts val="2100"/>
            </a:pPr>
            <a:r>
              <a:rPr lang="en-US" sz="1200" b="1" dirty="0">
                <a:latin typeface="Arial" panose="020B0604020202020204" pitchFamily="34" charset="0"/>
                <a:ea typeface="Montserrat"/>
                <a:cs typeface="Arial" panose="020B0604020202020204" pitchFamily="34" charset="0"/>
                <a:sym typeface="Montserrat"/>
              </a:rPr>
              <a:t>4. Be honest</a:t>
            </a:r>
            <a:r>
              <a:rPr lang="en-US" sz="1200" dirty="0">
                <a:latin typeface="Arial" panose="020B0604020202020204" pitchFamily="34" charset="0"/>
                <a:ea typeface="Montserrat"/>
                <a:cs typeface="Arial" panose="020B0604020202020204" pitchFamily="34" charset="0"/>
                <a:sym typeface="Montserrat"/>
              </a:rPr>
              <a:t>: There are no right or wrong answers.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549768d7a1_0_139"/>
          <p:cNvSpPr txBox="1">
            <a:spLocks noGrp="1"/>
          </p:cNvSpPr>
          <p:nvPr>
            <p:ph type="body" idx="1"/>
          </p:nvPr>
        </p:nvSpPr>
        <p:spPr>
          <a:xfrm>
            <a:off x="371474" y="77391"/>
            <a:ext cx="8653500" cy="624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US"/>
              <a:t>Discuss in pairs </a:t>
            </a:r>
            <a:endParaRPr/>
          </a:p>
        </p:txBody>
      </p:sp>
      <p:sp>
        <p:nvSpPr>
          <p:cNvPr id="267" name="Google Shape;267;g2549768d7a1_0_139"/>
          <p:cNvSpPr txBox="1">
            <a:spLocks noGrp="1"/>
          </p:cNvSpPr>
          <p:nvPr>
            <p:ph type="body" idx="2"/>
          </p:nvPr>
        </p:nvSpPr>
        <p:spPr>
          <a:xfrm>
            <a:off x="371474" y="932260"/>
            <a:ext cx="8591400" cy="3450300"/>
          </a:xfrm>
          <a:prstGeom prst="rect">
            <a:avLst/>
          </a:prstGeom>
        </p:spPr>
        <p:txBody>
          <a:bodyPr spcFirstLastPara="1" wrap="square" lIns="68575" tIns="34275" rIns="68575" bIns="34275" anchor="t" anchorCtr="0">
            <a:normAutofit/>
          </a:bodyPr>
          <a:lstStyle/>
          <a:p>
            <a:pPr marL="457200" lvl="0" indent="-361950" algn="l" rtl="0">
              <a:spcBef>
                <a:spcPts val="800"/>
              </a:spcBef>
              <a:spcAft>
                <a:spcPts val="0"/>
              </a:spcAft>
              <a:buSzPts val="2100"/>
              <a:buFont typeface="Montserrat"/>
              <a:buAutoNum type="arabicPeriod"/>
            </a:pPr>
            <a:r>
              <a:rPr lang="en-US" sz="2100" dirty="0">
                <a:latin typeface="Arial" panose="020B0604020202020204" pitchFamily="34" charset="0"/>
                <a:ea typeface="Montserrat"/>
                <a:cs typeface="Arial" panose="020B0604020202020204" pitchFamily="34" charset="0"/>
                <a:sym typeface="Montserrat"/>
              </a:rPr>
              <a:t>Did anything surprise you about your answers? </a:t>
            </a:r>
            <a:endParaRPr sz="2100" dirty="0">
              <a:latin typeface="Arial" panose="020B0604020202020204" pitchFamily="34" charset="0"/>
              <a:ea typeface="Montserrat"/>
              <a:cs typeface="Arial" panose="020B0604020202020204" pitchFamily="34" charset="0"/>
              <a:sym typeface="Montserrat"/>
            </a:endParaRPr>
          </a:p>
          <a:p>
            <a:pPr marL="914400" lvl="0" indent="-457200" algn="l" rtl="0">
              <a:spcBef>
                <a:spcPts val="800"/>
              </a:spcBef>
              <a:spcAft>
                <a:spcPts val="0"/>
              </a:spcAft>
              <a:buFont typeface="+mj-lt"/>
              <a:buAutoNum type="arabicPeriod"/>
            </a:pPr>
            <a:endParaRPr sz="2100" dirty="0">
              <a:latin typeface="Arial" panose="020B0604020202020204" pitchFamily="34" charset="0"/>
              <a:ea typeface="Montserrat"/>
              <a:cs typeface="Arial" panose="020B0604020202020204" pitchFamily="34" charset="0"/>
              <a:sym typeface="Montserrat"/>
            </a:endParaRPr>
          </a:p>
          <a:p>
            <a:pPr marL="457200" lvl="0" indent="-361950" algn="l" rtl="0">
              <a:spcBef>
                <a:spcPts val="800"/>
              </a:spcBef>
              <a:spcAft>
                <a:spcPts val="0"/>
              </a:spcAft>
              <a:buSzPts val="2100"/>
              <a:buFont typeface="Montserrat"/>
              <a:buAutoNum type="arabicPeriod"/>
            </a:pPr>
            <a:r>
              <a:rPr lang="en-US" sz="2100" dirty="0">
                <a:latin typeface="Arial" panose="020B0604020202020204" pitchFamily="34" charset="0"/>
                <a:ea typeface="Montserrat"/>
                <a:cs typeface="Arial" panose="020B0604020202020204" pitchFamily="34" charset="0"/>
                <a:sym typeface="Montserrat"/>
              </a:rPr>
              <a:t>Which skills are you strongest at, can you give some practical examples to support your answers?</a:t>
            </a:r>
            <a:endParaRPr sz="2100" dirty="0">
              <a:latin typeface="Arial" panose="020B0604020202020204" pitchFamily="34" charset="0"/>
              <a:ea typeface="Montserrat"/>
              <a:cs typeface="Arial" panose="020B0604020202020204" pitchFamily="34" charset="0"/>
              <a:sym typeface="Montserrat"/>
            </a:endParaRPr>
          </a:p>
          <a:p>
            <a:pPr marL="914400" lvl="0" indent="-457200" algn="l" rtl="0">
              <a:spcBef>
                <a:spcPts val="800"/>
              </a:spcBef>
              <a:spcAft>
                <a:spcPts val="0"/>
              </a:spcAft>
              <a:buFont typeface="+mj-lt"/>
              <a:buAutoNum type="arabicPeriod"/>
            </a:pPr>
            <a:endParaRPr sz="2100" dirty="0">
              <a:latin typeface="Arial" panose="020B0604020202020204" pitchFamily="34" charset="0"/>
              <a:ea typeface="Montserrat"/>
              <a:cs typeface="Arial" panose="020B0604020202020204" pitchFamily="34" charset="0"/>
              <a:sym typeface="Montserrat"/>
            </a:endParaRPr>
          </a:p>
          <a:p>
            <a:pPr marL="457200" lvl="0" indent="-361950" algn="l" rtl="0">
              <a:spcBef>
                <a:spcPts val="800"/>
              </a:spcBef>
              <a:spcAft>
                <a:spcPts val="0"/>
              </a:spcAft>
              <a:buSzPts val="2100"/>
              <a:buFont typeface="Montserrat"/>
              <a:buAutoNum type="arabicPeriod"/>
            </a:pPr>
            <a:r>
              <a:rPr lang="en-US" sz="2100" dirty="0">
                <a:latin typeface="Arial" panose="020B0604020202020204" pitchFamily="34" charset="0"/>
                <a:ea typeface="Montserrat"/>
                <a:cs typeface="Arial" panose="020B0604020202020204" pitchFamily="34" charset="0"/>
                <a:sym typeface="Montserrat"/>
              </a:rPr>
              <a:t>Which skills are you not as strong at, what do you think you could do to grow these skills? </a:t>
            </a:r>
            <a:endParaRPr sz="2100" dirty="0">
              <a:latin typeface="Arial" panose="020B0604020202020204" pitchFamily="34" charset="0"/>
              <a:ea typeface="Montserrat"/>
              <a:cs typeface="Arial" panose="020B0604020202020204" pitchFamily="34" charset="0"/>
              <a:sym typeface="Montserrat"/>
            </a:endParaRPr>
          </a:p>
          <a:p>
            <a:pPr marL="0" lvl="0" indent="0" algn="l" rtl="0">
              <a:spcBef>
                <a:spcPts val="80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2"/>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457200" lvl="0" indent="-228600" algn="l" rtl="0">
              <a:lnSpc>
                <a:spcPct val="90000"/>
              </a:lnSpc>
              <a:spcBef>
                <a:spcPts val="800"/>
              </a:spcBef>
              <a:spcAft>
                <a:spcPts val="0"/>
              </a:spcAft>
              <a:buSzPts val="2100"/>
              <a:buNone/>
            </a:pPr>
            <a:r>
              <a:rPr lang="en-US"/>
              <a:t>Ask the audience </a:t>
            </a:r>
            <a:endParaRPr/>
          </a:p>
        </p:txBody>
      </p:sp>
      <p:pic>
        <p:nvPicPr>
          <p:cNvPr id="274" name="Google Shape;274;p32" descr="A picture containing clothing, footwear, clipart, drawing&#10;&#10;Description automatically generated"/>
          <p:cNvPicPr preferRelativeResize="0"/>
          <p:nvPr/>
        </p:nvPicPr>
        <p:blipFill rotWithShape="1">
          <a:blip r:embed="rId3">
            <a:alphaModFix/>
          </a:blip>
          <a:srcRect/>
          <a:stretch/>
        </p:blipFill>
        <p:spPr>
          <a:xfrm>
            <a:off x="4804533" y="897816"/>
            <a:ext cx="3563119" cy="3816104"/>
          </a:xfrm>
          <a:prstGeom prst="rect">
            <a:avLst/>
          </a:prstGeom>
          <a:noFill/>
          <a:ln>
            <a:noFill/>
          </a:ln>
        </p:spPr>
      </p:pic>
      <p:sp>
        <p:nvSpPr>
          <p:cNvPr id="275" name="Google Shape;275;p32"/>
          <p:cNvSpPr txBox="1"/>
          <p:nvPr/>
        </p:nvSpPr>
        <p:spPr>
          <a:xfrm>
            <a:off x="449580" y="1531620"/>
            <a:ext cx="4046220"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panose="020B0604020202020204" pitchFamily="34" charset="0"/>
                <a:ea typeface="Montserrat"/>
                <a:cs typeface="Arial" panose="020B0604020202020204" pitchFamily="34" charset="0"/>
                <a:sym typeface="Montserrat"/>
              </a:rPr>
              <a:t>SHARE YOUR EXPERIENCES AND  ASK ANY QUESTIONS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384AC-1589-A25E-8430-BECBA1DBB069}"/>
              </a:ext>
            </a:extLst>
          </p:cNvPr>
          <p:cNvSpPr>
            <a:spLocks noGrp="1"/>
          </p:cNvSpPr>
          <p:nvPr>
            <p:ph type="body" idx="1"/>
          </p:nvPr>
        </p:nvSpPr>
        <p:spPr/>
        <p:txBody>
          <a:bodyPr/>
          <a:lstStyle/>
          <a:p>
            <a:r>
              <a:rPr lang="en-ZA" dirty="0"/>
              <a:t>Agenda </a:t>
            </a:r>
          </a:p>
        </p:txBody>
      </p:sp>
      <p:sp>
        <p:nvSpPr>
          <p:cNvPr id="3" name="Text Placeholder 2">
            <a:extLst>
              <a:ext uri="{FF2B5EF4-FFF2-40B4-BE49-F238E27FC236}">
                <a16:creationId xmlns:a16="http://schemas.microsoft.com/office/drawing/2014/main" id="{37E3000E-5003-3430-1D32-FB3AB092367C}"/>
              </a:ext>
            </a:extLst>
          </p:cNvPr>
          <p:cNvSpPr>
            <a:spLocks noGrp="1"/>
          </p:cNvSpPr>
          <p:nvPr>
            <p:ph type="body" idx="2"/>
          </p:nvPr>
        </p:nvSpPr>
        <p:spPr/>
        <p:txBody>
          <a:bodyPr/>
          <a:lstStyle/>
          <a:p>
            <a:pPr marL="514350" indent="-285750">
              <a:buFont typeface="Arial" panose="020B0604020202020204" pitchFamily="34" charset="0"/>
              <a:buChar char="•"/>
            </a:pPr>
            <a:r>
              <a:rPr lang="en-ZA" sz="2800" dirty="0"/>
              <a:t>Icebreaker	The alternative uses games.</a:t>
            </a:r>
          </a:p>
          <a:p>
            <a:pPr marL="514350" indent="-285750">
              <a:buFont typeface="Arial" panose="020B0604020202020204" pitchFamily="34" charset="0"/>
              <a:buChar char="•"/>
            </a:pPr>
            <a:r>
              <a:rPr lang="en-ZA" sz="2800" dirty="0"/>
              <a:t>Activity 1 	</a:t>
            </a:r>
            <a:r>
              <a:rPr lang="en-ZA" sz="2800" b="1" dirty="0"/>
              <a:t>Defining</a:t>
            </a:r>
            <a:r>
              <a:rPr lang="en-ZA" sz="2800" dirty="0"/>
              <a:t> 21</a:t>
            </a:r>
            <a:r>
              <a:rPr lang="en-ZA" sz="2800" baseline="30000" dirty="0"/>
              <a:t>st</a:t>
            </a:r>
            <a:r>
              <a:rPr lang="en-ZA" sz="2800" dirty="0"/>
              <a:t>-Century Skills. </a:t>
            </a:r>
          </a:p>
          <a:p>
            <a:pPr marL="514350" indent="-285750">
              <a:buFont typeface="Arial" panose="020B0604020202020204" pitchFamily="34" charset="0"/>
              <a:buChar char="•"/>
            </a:pPr>
            <a:r>
              <a:rPr lang="en-ZA" sz="2800" dirty="0"/>
              <a:t>Activity 2 	</a:t>
            </a:r>
            <a:r>
              <a:rPr lang="en-ZA" sz="2800" b="1" dirty="0"/>
              <a:t>Identifying</a:t>
            </a:r>
            <a:r>
              <a:rPr lang="en-ZA" sz="2800" dirty="0"/>
              <a:t> 21</a:t>
            </a:r>
            <a:r>
              <a:rPr lang="en-ZA" sz="2800" baseline="30000" dirty="0"/>
              <a:t>st</a:t>
            </a:r>
            <a:r>
              <a:rPr lang="en-ZA" sz="2800" dirty="0"/>
              <a:t>-Century Skills.</a:t>
            </a:r>
          </a:p>
          <a:p>
            <a:pPr marL="514350" indent="-285750">
              <a:buFont typeface="Arial" panose="020B0604020202020204" pitchFamily="34" charset="0"/>
              <a:buChar char="•"/>
            </a:pPr>
            <a:r>
              <a:rPr lang="en-ZA" sz="2800" dirty="0"/>
              <a:t>Activity 3 	</a:t>
            </a:r>
            <a:r>
              <a:rPr lang="en-ZA" sz="2800" b="1" dirty="0"/>
              <a:t>Reflecting</a:t>
            </a:r>
            <a:r>
              <a:rPr lang="en-ZA" sz="2800" dirty="0"/>
              <a:t> on our experiences.</a:t>
            </a:r>
          </a:p>
          <a:p>
            <a:pPr marL="514350" indent="-285750">
              <a:buFont typeface="Arial" panose="020B0604020202020204" pitchFamily="34" charset="0"/>
              <a:buChar char="•"/>
            </a:pPr>
            <a:r>
              <a:rPr lang="en-ZA" sz="2800" dirty="0"/>
              <a:t>Activity 4 	</a:t>
            </a:r>
            <a:r>
              <a:rPr lang="en-ZA" sz="2800" b="1" dirty="0"/>
              <a:t>Embedding</a:t>
            </a:r>
            <a:r>
              <a:rPr lang="en-ZA" sz="2800" dirty="0"/>
              <a:t> 21</a:t>
            </a:r>
            <a:r>
              <a:rPr lang="en-ZA" sz="2800" baseline="30000" dirty="0"/>
              <a:t>st</a:t>
            </a:r>
            <a:r>
              <a:rPr lang="en-ZA" sz="2800" dirty="0"/>
              <a:t>-Century Skills in 				teaching and learning. </a:t>
            </a:r>
          </a:p>
          <a:p>
            <a:endParaRPr lang="en-ZA" dirty="0"/>
          </a:p>
          <a:p>
            <a:endParaRPr lang="en-ZA" dirty="0"/>
          </a:p>
        </p:txBody>
      </p:sp>
    </p:spTree>
    <p:extLst>
      <p:ext uri="{BB962C8B-B14F-4D97-AF65-F5344CB8AC3E}">
        <p14:creationId xmlns:p14="http://schemas.microsoft.com/office/powerpoint/2010/main" val="296198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6C1A1"/>
        </a:solidFill>
        <a:effectLst/>
      </p:bgPr>
    </p:bg>
    <p:spTree>
      <p:nvGrpSpPr>
        <p:cNvPr id="1" name="Shape 279"/>
        <p:cNvGrpSpPr/>
        <p:nvPr/>
      </p:nvGrpSpPr>
      <p:grpSpPr>
        <a:xfrm>
          <a:off x="0" y="0"/>
          <a:ext cx="0" cy="0"/>
          <a:chOff x="0" y="0"/>
          <a:chExt cx="0" cy="0"/>
        </a:xfrm>
      </p:grpSpPr>
      <p:sp>
        <p:nvSpPr>
          <p:cNvPr id="280" name="Google Shape;280;p33"/>
          <p:cNvSpPr txBox="1">
            <a:spLocks noGrp="1"/>
          </p:cNvSpPr>
          <p:nvPr>
            <p:ph type="title" idx="4294967295"/>
          </p:nvPr>
        </p:nvSpPr>
        <p:spPr>
          <a:xfrm>
            <a:off x="709449" y="1219638"/>
            <a:ext cx="7886700" cy="213995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4500"/>
              <a:buFont typeface="Calibri"/>
              <a:buNone/>
            </a:pPr>
            <a:r>
              <a:rPr lang="en-US" sz="7200" b="1">
                <a:solidFill>
                  <a:schemeClr val="lt1"/>
                </a:solidFill>
                <a:latin typeface="Arial"/>
                <a:ea typeface="Arial"/>
                <a:cs typeface="Arial"/>
                <a:sym typeface="Arial"/>
              </a:rPr>
              <a:t>ACTIVITY 2: IDENTIFYING </a:t>
            </a:r>
            <a:endParaRPr sz="7200" b="1">
              <a:solidFill>
                <a:schemeClr val="lt1"/>
              </a:solidFill>
              <a:latin typeface="Arial"/>
              <a:ea typeface="Arial"/>
              <a:cs typeface="Arial"/>
              <a:sym typeface="Arial"/>
            </a:endParaRPr>
          </a:p>
        </p:txBody>
      </p:sp>
      <p:sp>
        <p:nvSpPr>
          <p:cNvPr id="281" name="Google Shape;281;p33"/>
          <p:cNvSpPr txBox="1"/>
          <p:nvPr/>
        </p:nvSpPr>
        <p:spPr>
          <a:xfrm>
            <a:off x="732950" y="3356125"/>
            <a:ext cx="68958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chemeClr val="lt1"/>
                </a:solidFill>
                <a:latin typeface="Calibri"/>
                <a:ea typeface="Calibri"/>
                <a:cs typeface="Calibri"/>
                <a:sym typeface="Calibri"/>
              </a:rPr>
              <a:t>21st-Century Skills in the classroom</a:t>
            </a:r>
            <a:endParaRPr sz="1600" b="0" i="1" u="none" strike="noStrike" cap="non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4"/>
          <p:cNvSpPr txBox="1"/>
          <p:nvPr/>
        </p:nvSpPr>
        <p:spPr>
          <a:xfrm>
            <a:off x="697450" y="1120375"/>
            <a:ext cx="7787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7" name="Google Shape;287;p34"/>
          <p:cNvSpPr txBox="1"/>
          <p:nvPr/>
        </p:nvSpPr>
        <p:spPr>
          <a:xfrm>
            <a:off x="783540" y="1422300"/>
            <a:ext cx="3811320" cy="2623252"/>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800"/>
              </a:spcBef>
              <a:spcAft>
                <a:spcPts val="0"/>
              </a:spcAft>
              <a:buClr>
                <a:srgbClr val="000000"/>
              </a:buClr>
              <a:buSzPts val="3300"/>
              <a:buFont typeface="Arial"/>
              <a:buNone/>
            </a:pPr>
            <a:r>
              <a:rPr lang="en-US" sz="3300" b="1" i="1" u="none" strike="noStrike" cap="none" dirty="0">
                <a:solidFill>
                  <a:schemeClr val="dk1"/>
                </a:solidFill>
                <a:latin typeface="Arial" panose="020B0604020202020204" pitchFamily="34" charset="0"/>
                <a:ea typeface="Montserrat"/>
                <a:cs typeface="Arial" panose="020B0604020202020204" pitchFamily="34" charset="0"/>
                <a:sym typeface="Montserrat"/>
              </a:rPr>
              <a:t>How do we identify these 21st-Century Skills?</a:t>
            </a:r>
            <a:endParaRPr sz="3300" b="1" i="1" u="none" strike="noStrike" cap="none" dirty="0">
              <a:solidFill>
                <a:schemeClr val="dk1"/>
              </a:solidFill>
              <a:latin typeface="Arial" panose="020B0604020202020204" pitchFamily="34" charset="0"/>
              <a:ea typeface="Montserrat"/>
              <a:cs typeface="Arial" panose="020B0604020202020204" pitchFamily="34" charset="0"/>
              <a:sym typeface="Montserrat"/>
            </a:endParaRPr>
          </a:p>
        </p:txBody>
      </p:sp>
      <p:sp>
        <p:nvSpPr>
          <p:cNvPr id="288" name="Google Shape;288;p34"/>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457200" lvl="0" indent="-228600" algn="l" rtl="0">
              <a:lnSpc>
                <a:spcPct val="90000"/>
              </a:lnSpc>
              <a:spcBef>
                <a:spcPts val="800"/>
              </a:spcBef>
              <a:spcAft>
                <a:spcPts val="0"/>
              </a:spcAft>
              <a:buSzPts val="2100"/>
              <a:buNone/>
            </a:pPr>
            <a:r>
              <a:rPr lang="en-US"/>
              <a:t>Ask the audience </a:t>
            </a:r>
            <a:endParaRPr/>
          </a:p>
        </p:txBody>
      </p:sp>
      <p:pic>
        <p:nvPicPr>
          <p:cNvPr id="289" name="Google Shape;289;p34" descr="A picture containing clothing, footwear, clipart, drawing&#10;&#10;Description automatically generated"/>
          <p:cNvPicPr preferRelativeResize="0"/>
          <p:nvPr/>
        </p:nvPicPr>
        <p:blipFill rotWithShape="1">
          <a:blip r:embed="rId3">
            <a:alphaModFix/>
          </a:blip>
          <a:srcRect/>
          <a:stretch/>
        </p:blipFill>
        <p:spPr>
          <a:xfrm>
            <a:off x="4804533" y="897816"/>
            <a:ext cx="3563119" cy="381610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5"/>
          <p:cNvSpPr/>
          <p:nvPr/>
        </p:nvSpPr>
        <p:spPr>
          <a:xfrm>
            <a:off x="3766860" y="1231245"/>
            <a:ext cx="4781100" cy="3192900"/>
          </a:xfrm>
          <a:prstGeom prst="roundRect">
            <a:avLst>
              <a:gd name="adj" fmla="val 16667"/>
            </a:avLst>
          </a:prstGeom>
          <a:solidFill>
            <a:srgbClr val="F58220">
              <a:alpha val="9411"/>
            </a:srgbClr>
          </a:solidFill>
          <a:ln w="38100" cap="flat" cmpd="sng">
            <a:solidFill>
              <a:srgbClr val="F5822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sp>
        <p:nvSpPr>
          <p:cNvPr id="295" name="Google Shape;295;p35"/>
          <p:cNvSpPr txBox="1">
            <a:spLocks noGrp="1"/>
          </p:cNvSpPr>
          <p:nvPr>
            <p:ph type="body" idx="2"/>
          </p:nvPr>
        </p:nvSpPr>
        <p:spPr>
          <a:xfrm>
            <a:off x="642695" y="1908654"/>
            <a:ext cx="2735936" cy="1640459"/>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800"/>
              </a:spcBef>
              <a:spcAft>
                <a:spcPts val="0"/>
              </a:spcAft>
              <a:buSzPts val="2100"/>
              <a:buNone/>
            </a:pPr>
            <a:r>
              <a:rPr lang="en-US" sz="3200" dirty="0">
                <a:latin typeface="Arial" panose="020B0604020202020204" pitchFamily="34" charset="0"/>
                <a:ea typeface="Montserrat"/>
                <a:cs typeface="Arial" panose="020B0604020202020204" pitchFamily="34" charset="0"/>
                <a:sym typeface="Montserrat"/>
              </a:rPr>
              <a:t>What is the observation rubric?</a:t>
            </a:r>
            <a:endParaRPr sz="3200" dirty="0">
              <a:latin typeface="Arial" panose="020B0604020202020204" pitchFamily="34" charset="0"/>
              <a:ea typeface="Montserrat"/>
              <a:cs typeface="Arial" panose="020B0604020202020204" pitchFamily="34" charset="0"/>
              <a:sym typeface="Montserrat"/>
            </a:endParaRPr>
          </a:p>
        </p:txBody>
      </p:sp>
      <p:sp>
        <p:nvSpPr>
          <p:cNvPr id="296" name="Google Shape;296;p35"/>
          <p:cNvSpPr txBox="1"/>
          <p:nvPr/>
        </p:nvSpPr>
        <p:spPr>
          <a:xfrm>
            <a:off x="3703440" y="1384920"/>
            <a:ext cx="4968900" cy="240062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Arial" panose="020B0604020202020204" pitchFamily="34" charset="0"/>
                <a:ea typeface="Montserrat"/>
                <a:cs typeface="Arial" panose="020B0604020202020204" pitchFamily="34" charset="0"/>
                <a:sym typeface="Montserrat"/>
              </a:rPr>
              <a:t>The 'Observation Rubric' provides clear, specific definitions that guide the identification of key 21st-Century Skills, that helps you to observe and then record your observations</a:t>
            </a:r>
            <a:endParaRPr sz="2400" b="0" i="0" u="none" strike="noStrike" cap="none" dirty="0">
              <a:solidFill>
                <a:schemeClr val="dk1"/>
              </a:solidFill>
              <a:latin typeface="Arial" panose="020B0604020202020204" pitchFamily="34" charset="0"/>
              <a:ea typeface="Montserrat"/>
              <a:cs typeface="Arial" panose="020B0604020202020204" pitchFamily="34" charset="0"/>
              <a:sym typeface="Montserrat"/>
            </a:endParaRPr>
          </a:p>
        </p:txBody>
      </p:sp>
      <p:sp>
        <p:nvSpPr>
          <p:cNvPr id="297" name="Google Shape;297;p35"/>
          <p:cNvSpPr/>
          <p:nvPr/>
        </p:nvSpPr>
        <p:spPr>
          <a:xfrm>
            <a:off x="408475" y="1582725"/>
            <a:ext cx="3192900" cy="2398500"/>
          </a:xfrm>
          <a:prstGeom prst="roundRect">
            <a:avLst>
              <a:gd name="adj" fmla="val 16667"/>
            </a:avLst>
          </a:prstGeom>
          <a:noFill/>
          <a:ln w="38100" cap="flat" cmpd="sng">
            <a:solidFill>
              <a:srgbClr val="F5822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35"/>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457200" lvl="0" indent="-228600" algn="l" rtl="0">
              <a:lnSpc>
                <a:spcPct val="90000"/>
              </a:lnSpc>
              <a:spcBef>
                <a:spcPts val="800"/>
              </a:spcBef>
              <a:spcAft>
                <a:spcPts val="0"/>
              </a:spcAft>
              <a:buSzPts val="2100"/>
              <a:buNone/>
            </a:pPr>
            <a:r>
              <a:rPr lang="en-US"/>
              <a:t>Recap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B55589-071E-D1F9-9BB4-E5403ACE29EA}"/>
              </a:ext>
            </a:extLst>
          </p:cNvPr>
          <p:cNvSpPr>
            <a:spLocks noGrp="1"/>
          </p:cNvSpPr>
          <p:nvPr>
            <p:ph type="body" idx="1"/>
          </p:nvPr>
        </p:nvSpPr>
        <p:spPr/>
        <p:txBody>
          <a:bodyPr/>
          <a:lstStyle/>
          <a:p>
            <a:r>
              <a:rPr lang="en-US" dirty="0"/>
              <a:t>Template 1: how to use it</a:t>
            </a:r>
            <a:endParaRPr lang="en-ZA" dirty="0"/>
          </a:p>
        </p:txBody>
      </p:sp>
      <p:sp>
        <p:nvSpPr>
          <p:cNvPr id="3" name="Text Placeholder 2">
            <a:extLst>
              <a:ext uri="{FF2B5EF4-FFF2-40B4-BE49-F238E27FC236}">
                <a16:creationId xmlns:a16="http://schemas.microsoft.com/office/drawing/2014/main" id="{30E44A92-3E10-8389-CA2D-9D1CFFF61F9E}"/>
              </a:ext>
            </a:extLst>
          </p:cNvPr>
          <p:cNvSpPr>
            <a:spLocks noGrp="1"/>
          </p:cNvSpPr>
          <p:nvPr>
            <p:ph type="body" idx="2"/>
          </p:nvPr>
        </p:nvSpPr>
        <p:spPr>
          <a:xfrm>
            <a:off x="371474" y="932260"/>
            <a:ext cx="8589645" cy="3450300"/>
          </a:xfrm>
        </p:spPr>
        <p:txBody>
          <a:bodyPr>
            <a:normAutofit/>
          </a:bodyPr>
          <a:lstStyle/>
          <a:p>
            <a:pPr marL="571500" indent="-342900">
              <a:buFont typeface="Arial"/>
              <a:buAutoNum type="arabicPeriod"/>
            </a:pPr>
            <a:r>
              <a:rPr lang="en-US" sz="2000" dirty="0"/>
              <a:t>Write the name of the participants in the column on the left. </a:t>
            </a:r>
          </a:p>
          <a:p>
            <a:pPr marL="571500" indent="-342900">
              <a:buAutoNum type="arabicPeriod"/>
            </a:pPr>
            <a:r>
              <a:rPr lang="en-US" sz="2000" dirty="0"/>
              <a:t>Observe the group activity. </a:t>
            </a:r>
          </a:p>
          <a:p>
            <a:pPr marL="571500" indent="-342900">
              <a:buAutoNum type="arabicPeriod"/>
            </a:pPr>
            <a:r>
              <a:rPr lang="en-US" sz="2000" dirty="0"/>
              <a:t>Every time you see any of the sub-skills, make a mark on your observation template.  </a:t>
            </a:r>
            <a:endParaRPr lang="en-ZA" sz="2000" dirty="0"/>
          </a:p>
        </p:txBody>
      </p:sp>
      <p:pic>
        <p:nvPicPr>
          <p:cNvPr id="4" name="Picture 3">
            <a:extLst>
              <a:ext uri="{FF2B5EF4-FFF2-40B4-BE49-F238E27FC236}">
                <a16:creationId xmlns:a16="http://schemas.microsoft.com/office/drawing/2014/main" id="{10533B10-1AAE-5D1D-09FD-B90E842F20A5}"/>
              </a:ext>
            </a:extLst>
          </p:cNvPr>
          <p:cNvPicPr>
            <a:picLocks noChangeAspect="1"/>
          </p:cNvPicPr>
          <p:nvPr/>
        </p:nvPicPr>
        <p:blipFill rotWithShape="1">
          <a:blip r:embed="rId2"/>
          <a:srcRect b="25199"/>
          <a:stretch/>
        </p:blipFill>
        <p:spPr>
          <a:xfrm>
            <a:off x="929005" y="2347914"/>
            <a:ext cx="7582535" cy="2241942"/>
          </a:xfrm>
          <a:prstGeom prst="rect">
            <a:avLst/>
          </a:prstGeom>
        </p:spPr>
      </p:pic>
    </p:spTree>
    <p:extLst>
      <p:ext uri="{BB962C8B-B14F-4D97-AF65-F5344CB8AC3E}">
        <p14:creationId xmlns:p14="http://schemas.microsoft.com/office/powerpoint/2010/main" val="3903024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7"/>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2100"/>
              <a:buNone/>
            </a:pPr>
            <a:r>
              <a:rPr lang="en-US"/>
              <a:t>Round 1 Observing and Building</a:t>
            </a:r>
            <a:endParaRPr/>
          </a:p>
        </p:txBody>
      </p:sp>
      <p:sp>
        <p:nvSpPr>
          <p:cNvPr id="310" name="Google Shape;310;p37"/>
          <p:cNvSpPr/>
          <p:nvPr/>
        </p:nvSpPr>
        <p:spPr>
          <a:xfrm>
            <a:off x="1461141" y="1117745"/>
            <a:ext cx="3000729" cy="698100"/>
          </a:xfrm>
          <a:prstGeom prst="roundRect">
            <a:avLst>
              <a:gd name="adj" fmla="val 16667"/>
            </a:avLst>
          </a:prstGeom>
          <a:noFill/>
          <a:ln w="38100" cap="flat" cmpd="sng">
            <a:solidFill>
              <a:srgbClr val="F5822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100" b="0" i="0" u="none" strike="noStrike" cap="none" dirty="0">
                <a:solidFill>
                  <a:srgbClr val="000000"/>
                </a:solidFill>
                <a:latin typeface="Arial" panose="020B0604020202020204" pitchFamily="34" charset="0"/>
                <a:ea typeface="Montserrat"/>
                <a:cs typeface="Arial" panose="020B0604020202020204" pitchFamily="34" charset="0"/>
                <a:sym typeface="Montserrat"/>
              </a:rPr>
              <a:t>Group 1 does Task 1</a:t>
            </a:r>
            <a:endParaRPr sz="2100"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11" name="Google Shape;311;p37"/>
          <p:cNvSpPr/>
          <p:nvPr/>
        </p:nvSpPr>
        <p:spPr>
          <a:xfrm>
            <a:off x="1461141" y="1815845"/>
            <a:ext cx="3000729" cy="2583900"/>
          </a:xfrm>
          <a:prstGeom prst="roundRect">
            <a:avLst>
              <a:gd name="adj" fmla="val 16667"/>
            </a:avLst>
          </a:prstGeom>
          <a:noFill/>
          <a:ln w="28575" cap="flat" cmpd="sng">
            <a:solidFill>
              <a:srgbClr val="F58220"/>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500" b="1" i="0" u="sng" strike="noStrike" cap="none" dirty="0">
                <a:solidFill>
                  <a:srgbClr val="000000"/>
                </a:solidFill>
                <a:latin typeface="Arial" panose="020B0604020202020204" pitchFamily="34" charset="0"/>
                <a:ea typeface="Montserrat"/>
                <a:cs typeface="Arial" panose="020B0604020202020204" pitchFamily="34" charset="0"/>
                <a:sym typeface="Montserrat"/>
              </a:rPr>
              <a:t>The </a:t>
            </a:r>
            <a:r>
              <a:rPr lang="en-US" sz="1500" b="1" u="sng" dirty="0">
                <a:latin typeface="Arial" panose="020B0604020202020204" pitchFamily="34" charset="0"/>
                <a:ea typeface="Montserrat"/>
                <a:cs typeface="Arial" panose="020B0604020202020204" pitchFamily="34" charset="0"/>
                <a:sym typeface="Montserrat"/>
              </a:rPr>
              <a:t>cellphone tower </a:t>
            </a:r>
            <a:r>
              <a:rPr lang="en-US" sz="1500" b="1" i="0" u="sng" strike="noStrike" cap="none" dirty="0">
                <a:solidFill>
                  <a:srgbClr val="000000"/>
                </a:solidFill>
                <a:latin typeface="Arial" panose="020B0604020202020204" pitchFamily="34" charset="0"/>
                <a:ea typeface="Montserrat"/>
                <a:cs typeface="Arial" panose="020B0604020202020204" pitchFamily="34" charset="0"/>
                <a:sym typeface="Montserrat"/>
              </a:rPr>
              <a:t>project </a:t>
            </a:r>
            <a:endParaRPr sz="1500" b="1" i="0" u="sng" strike="noStrike" cap="none" dirty="0">
              <a:solidFill>
                <a:srgbClr val="000000"/>
              </a:solidFill>
              <a:latin typeface="Arial" panose="020B0604020202020204" pitchFamily="34" charset="0"/>
              <a:ea typeface="Montserrat"/>
              <a:cs typeface="Arial" panose="020B0604020202020204" pitchFamily="34" charset="0"/>
              <a:sym typeface="Montserrat"/>
            </a:endParaRPr>
          </a:p>
          <a:p>
            <a:pPr marL="228600" marR="0" lvl="0" indent="-171450" algn="ctr" rtl="0">
              <a:lnSpc>
                <a:spcPct val="100000"/>
              </a:lnSpc>
              <a:spcBef>
                <a:spcPts val="0"/>
              </a:spcBef>
              <a:spcAft>
                <a:spcPts val="0"/>
              </a:spcAft>
              <a:buClr>
                <a:srgbClr val="000000"/>
              </a:buClr>
              <a:buSzPts val="900"/>
              <a:buFont typeface="Arial"/>
              <a:buNone/>
            </a:pPr>
            <a:endParaRPr sz="500"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a:p>
            <a:pPr marL="342900" marR="0" lvl="0" indent="-317500" algn="l" rtl="0">
              <a:lnSpc>
                <a:spcPct val="100000"/>
              </a:lnSpc>
              <a:spcBef>
                <a:spcPts val="0"/>
              </a:spcBef>
              <a:spcAft>
                <a:spcPts val="0"/>
              </a:spcAft>
              <a:buClr>
                <a:srgbClr val="000000"/>
              </a:buClr>
              <a:buSzPts val="1200"/>
              <a:buFont typeface="Arial"/>
              <a:buAutoNum type="arabicPeriod"/>
            </a:pPr>
            <a:r>
              <a:rPr lang="en-US" sz="1200" b="1" i="0" u="none" strike="noStrike" cap="none" dirty="0">
                <a:solidFill>
                  <a:srgbClr val="000000"/>
                </a:solidFill>
                <a:latin typeface="Arial" panose="020B0604020202020204" pitchFamily="34" charset="0"/>
                <a:ea typeface="Montserrat"/>
                <a:cs typeface="Arial" panose="020B0604020202020204" pitchFamily="34" charset="0"/>
                <a:sym typeface="Montserrat"/>
              </a:rPr>
              <a:t>Construct</a:t>
            </a:r>
            <a:r>
              <a:rPr lang="en-US" sz="1200" b="0" i="0" u="none" strike="noStrike" cap="none" dirty="0">
                <a:solidFill>
                  <a:srgbClr val="000000"/>
                </a:solidFill>
                <a:latin typeface="Arial" panose="020B0604020202020204" pitchFamily="34" charset="0"/>
                <a:ea typeface="Montserrat"/>
                <a:cs typeface="Arial" panose="020B0604020202020204" pitchFamily="34" charset="0"/>
                <a:sym typeface="Montserrat"/>
              </a:rPr>
              <a:t> a </a:t>
            </a:r>
            <a:r>
              <a:rPr lang="en-US" sz="1200" dirty="0">
                <a:latin typeface="Arial" panose="020B0604020202020204" pitchFamily="34" charset="0"/>
                <a:ea typeface="Montserrat"/>
                <a:cs typeface="Arial" panose="020B0604020202020204" pitchFamily="34" charset="0"/>
                <a:sym typeface="Montserrat"/>
              </a:rPr>
              <a:t>cell phone tower </a:t>
            </a:r>
            <a:r>
              <a:rPr lang="en-US" sz="1200" b="0" i="0" u="none" strike="noStrike" cap="none" dirty="0">
                <a:solidFill>
                  <a:srgbClr val="000000"/>
                </a:solidFill>
                <a:latin typeface="Arial" panose="020B0604020202020204" pitchFamily="34" charset="0"/>
                <a:ea typeface="Montserrat"/>
                <a:cs typeface="Arial" panose="020B0604020202020204" pitchFamily="34" charset="0"/>
                <a:sym typeface="Montserrat"/>
              </a:rPr>
              <a:t>at least </a:t>
            </a:r>
            <a:r>
              <a:rPr lang="en-US" sz="1200" dirty="0">
                <a:latin typeface="Arial" panose="020B0604020202020204" pitchFamily="34" charset="0"/>
                <a:ea typeface="Montserrat"/>
                <a:cs typeface="Arial" panose="020B0604020202020204" pitchFamily="34" charset="0"/>
                <a:sym typeface="Montserrat"/>
              </a:rPr>
              <a:t>5</a:t>
            </a:r>
            <a:r>
              <a:rPr lang="en-US" sz="1200" b="0" i="0" u="none" strike="noStrike" cap="none" dirty="0">
                <a:solidFill>
                  <a:srgbClr val="000000"/>
                </a:solidFill>
                <a:latin typeface="Arial" panose="020B0604020202020204" pitchFamily="34" charset="0"/>
                <a:ea typeface="Montserrat"/>
                <a:cs typeface="Arial" panose="020B0604020202020204" pitchFamily="34" charset="0"/>
                <a:sym typeface="Montserrat"/>
              </a:rPr>
              <a:t>0cm </a:t>
            </a:r>
            <a:r>
              <a:rPr lang="en-US" sz="1200" dirty="0">
                <a:latin typeface="Arial" panose="020B0604020202020204" pitchFamily="34" charset="0"/>
                <a:ea typeface="Montserrat"/>
                <a:cs typeface="Arial" panose="020B0604020202020204" pitchFamily="34" charset="0"/>
                <a:sym typeface="Montserrat"/>
              </a:rPr>
              <a:t>high</a:t>
            </a:r>
            <a:r>
              <a:rPr lang="en-US" sz="1200" b="0" i="0" u="none" strike="noStrike" cap="none" dirty="0">
                <a:solidFill>
                  <a:srgbClr val="000000"/>
                </a:solidFill>
                <a:latin typeface="Arial" panose="020B0604020202020204" pitchFamily="34" charset="0"/>
                <a:ea typeface="Montserrat"/>
                <a:cs typeface="Arial" panose="020B0604020202020204" pitchFamily="34" charset="0"/>
                <a:sym typeface="Montserrat"/>
              </a:rPr>
              <a:t> using only the given materials.</a:t>
            </a:r>
            <a:endParaRPr sz="1000" dirty="0"/>
          </a:p>
          <a:p>
            <a:pPr marL="342900" marR="0" lvl="0" indent="-317500" algn="l" rtl="0">
              <a:lnSpc>
                <a:spcPct val="100000"/>
              </a:lnSpc>
              <a:spcBef>
                <a:spcPts val="0"/>
              </a:spcBef>
              <a:spcAft>
                <a:spcPts val="0"/>
              </a:spcAft>
              <a:buClr>
                <a:srgbClr val="000000"/>
              </a:buClr>
              <a:buSzPts val="1200"/>
              <a:buFont typeface="Arial"/>
              <a:buAutoNum type="arabicPeriod"/>
            </a:pPr>
            <a:r>
              <a:rPr lang="en-US" sz="1200" b="1" i="0" u="none" strike="noStrike" cap="none" dirty="0">
                <a:solidFill>
                  <a:srgbClr val="000000"/>
                </a:solidFill>
                <a:latin typeface="Arial" panose="020B0604020202020204" pitchFamily="34" charset="0"/>
                <a:ea typeface="Montserrat"/>
                <a:cs typeface="Arial" panose="020B0604020202020204" pitchFamily="34" charset="0"/>
                <a:sym typeface="Montserrat"/>
              </a:rPr>
              <a:t>Discuss</a:t>
            </a:r>
            <a:r>
              <a:rPr lang="en-US" sz="1200" b="0" i="0" u="none" strike="noStrike" cap="none" dirty="0">
                <a:solidFill>
                  <a:srgbClr val="000000"/>
                </a:solidFill>
                <a:latin typeface="Arial" panose="020B0604020202020204" pitchFamily="34" charset="0"/>
                <a:ea typeface="Montserrat"/>
                <a:cs typeface="Arial" panose="020B0604020202020204" pitchFamily="34" charset="0"/>
                <a:sym typeface="Montserrat"/>
              </a:rPr>
              <a:t> and </a:t>
            </a:r>
            <a:r>
              <a:rPr lang="en-US" sz="1200" b="1" i="0" u="none" strike="noStrike" cap="none" dirty="0">
                <a:solidFill>
                  <a:srgbClr val="000000"/>
                </a:solidFill>
                <a:latin typeface="Arial" panose="020B0604020202020204" pitchFamily="34" charset="0"/>
                <a:ea typeface="Montserrat"/>
                <a:cs typeface="Arial" panose="020B0604020202020204" pitchFamily="34" charset="0"/>
                <a:sym typeface="Montserrat"/>
              </a:rPr>
              <a:t>assign</a:t>
            </a:r>
            <a:r>
              <a:rPr lang="en-US" sz="1200" b="0" i="0" u="none" strike="noStrike" cap="none" dirty="0">
                <a:solidFill>
                  <a:srgbClr val="000000"/>
                </a:solidFill>
                <a:latin typeface="Arial" panose="020B0604020202020204" pitchFamily="34" charset="0"/>
                <a:ea typeface="Montserrat"/>
                <a:cs typeface="Arial" panose="020B0604020202020204" pitchFamily="34" charset="0"/>
                <a:sym typeface="Montserrat"/>
              </a:rPr>
              <a:t> roles and responsibilities within your team.</a:t>
            </a:r>
            <a:endParaRPr sz="1000" dirty="0"/>
          </a:p>
          <a:p>
            <a:pPr marL="0" marR="0" lvl="0" indent="0" algn="ctr" rtl="0">
              <a:lnSpc>
                <a:spcPct val="100000"/>
              </a:lnSpc>
              <a:spcBef>
                <a:spcPts val="0"/>
              </a:spcBef>
              <a:spcAft>
                <a:spcPts val="0"/>
              </a:spcAft>
              <a:buNone/>
            </a:pPr>
            <a:r>
              <a:rPr lang="en-US" sz="1000" b="1" i="0" u="none" strike="noStrike" cap="none" dirty="0">
                <a:solidFill>
                  <a:srgbClr val="000000"/>
                </a:solidFill>
                <a:latin typeface="Arial" panose="020B0604020202020204" pitchFamily="34" charset="0"/>
                <a:ea typeface="Montserrat"/>
                <a:cs typeface="Arial" panose="020B0604020202020204" pitchFamily="34" charset="0"/>
                <a:sym typeface="Montserrat"/>
              </a:rPr>
              <a:t>Make sure the </a:t>
            </a:r>
            <a:r>
              <a:rPr lang="en-US" sz="1000" b="1" dirty="0">
                <a:latin typeface="Arial" panose="020B0604020202020204" pitchFamily="34" charset="0"/>
                <a:ea typeface="Montserrat"/>
                <a:cs typeface="Arial" panose="020B0604020202020204" pitchFamily="34" charset="0"/>
                <a:sym typeface="Montserrat"/>
              </a:rPr>
              <a:t>tower </a:t>
            </a:r>
            <a:r>
              <a:rPr lang="en-US" sz="1000" b="1" i="0" u="none" strike="noStrike" cap="none" dirty="0">
                <a:solidFill>
                  <a:srgbClr val="000000"/>
                </a:solidFill>
                <a:latin typeface="Arial" panose="020B0604020202020204" pitchFamily="34" charset="0"/>
                <a:ea typeface="Montserrat"/>
                <a:cs typeface="Arial" panose="020B0604020202020204" pitchFamily="34" charset="0"/>
                <a:sym typeface="Montserrat"/>
              </a:rPr>
              <a:t>can hold three board markers or similar items.</a:t>
            </a:r>
            <a:endParaRPr sz="1000" dirty="0"/>
          </a:p>
          <a:p>
            <a:pPr marL="0" marR="0" lvl="0" indent="0" algn="ctr" rtl="0">
              <a:lnSpc>
                <a:spcPct val="100000"/>
              </a:lnSpc>
              <a:spcBef>
                <a:spcPts val="0"/>
              </a:spcBef>
              <a:spcAft>
                <a:spcPts val="0"/>
              </a:spcAft>
              <a:buClr>
                <a:srgbClr val="000000"/>
              </a:buClr>
              <a:buSzPts val="1400"/>
              <a:buFont typeface="Arial"/>
              <a:buNone/>
            </a:pPr>
            <a:endParaRPr sz="1400" b="1" i="0" u="sng" strike="noStrike" cap="none" dirty="0">
              <a:solidFill>
                <a:srgbClr val="000000"/>
              </a:solidFill>
              <a:latin typeface="Arial"/>
              <a:ea typeface="Arial"/>
              <a:cs typeface="Arial"/>
              <a:sym typeface="Arial"/>
            </a:endParaRPr>
          </a:p>
        </p:txBody>
      </p:sp>
      <p:sp>
        <p:nvSpPr>
          <p:cNvPr id="312" name="Google Shape;312;p37"/>
          <p:cNvSpPr/>
          <p:nvPr/>
        </p:nvSpPr>
        <p:spPr>
          <a:xfrm>
            <a:off x="4812631" y="1117745"/>
            <a:ext cx="3000729" cy="698100"/>
          </a:xfrm>
          <a:prstGeom prst="roundRect">
            <a:avLst>
              <a:gd name="adj" fmla="val 16667"/>
            </a:avLst>
          </a:prstGeom>
          <a:noFill/>
          <a:ln w="38100" cap="flat" cmpd="sng">
            <a:solidFill>
              <a:srgbClr val="F5822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panose="020B0604020202020204" pitchFamily="34" charset="0"/>
                <a:ea typeface="Montserrat"/>
                <a:cs typeface="Arial" panose="020B0604020202020204" pitchFamily="34" charset="0"/>
                <a:sym typeface="Montserrat"/>
              </a:rPr>
              <a:t>Group 2 does Task 2</a:t>
            </a:r>
            <a:endParaRPr sz="2200"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313" name="Google Shape;313;p37"/>
          <p:cNvSpPr/>
          <p:nvPr/>
        </p:nvSpPr>
        <p:spPr>
          <a:xfrm>
            <a:off x="4812631" y="1815845"/>
            <a:ext cx="3000729" cy="2583900"/>
          </a:xfrm>
          <a:prstGeom prst="roundRect">
            <a:avLst>
              <a:gd name="adj" fmla="val 16667"/>
            </a:avLst>
          </a:prstGeom>
          <a:noFill/>
          <a:ln w="28575" cap="flat" cmpd="sng">
            <a:solidFill>
              <a:srgbClr val="F58220"/>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700" b="1" i="0" u="sng" strike="noStrike" cap="none" dirty="0">
                <a:solidFill>
                  <a:srgbClr val="000000"/>
                </a:solidFill>
                <a:latin typeface="Arial" panose="020B0604020202020204" pitchFamily="34" charset="0"/>
                <a:ea typeface="Montserrat"/>
                <a:cs typeface="Arial" panose="020B0604020202020204" pitchFamily="34" charset="0"/>
                <a:sym typeface="Montserrat"/>
              </a:rPr>
              <a:t>Observe 21st-Century Skills </a:t>
            </a:r>
            <a:endParaRPr sz="1700" b="1" i="0" u="sng" strike="noStrike" cap="none" dirty="0">
              <a:solidFill>
                <a:srgbClr val="000000"/>
              </a:solidFill>
              <a:latin typeface="Arial" panose="020B0604020202020204" pitchFamily="34" charset="0"/>
              <a:ea typeface="Montserrat"/>
              <a:cs typeface="Arial" panose="020B0604020202020204" pitchFamily="34" charset="0"/>
              <a:sym typeface="Montserrat"/>
            </a:endParaRPr>
          </a:p>
          <a:p>
            <a:pPr marL="0" marR="0" lvl="0" indent="0" algn="ctr" rtl="0">
              <a:lnSpc>
                <a:spcPct val="100000"/>
              </a:lnSpc>
              <a:spcBef>
                <a:spcPts val="0"/>
              </a:spcBef>
              <a:spcAft>
                <a:spcPts val="0"/>
              </a:spcAft>
              <a:buClr>
                <a:srgbClr val="000000"/>
              </a:buClr>
              <a:buSzPts val="1600"/>
              <a:buFont typeface="Arial"/>
              <a:buNone/>
            </a:pPr>
            <a:endParaRPr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a:p>
            <a:pPr marL="342900" marR="0" lvl="0" indent="-330200" algn="l" rtl="0">
              <a:lnSpc>
                <a:spcPct val="100000"/>
              </a:lnSpc>
              <a:spcBef>
                <a:spcPts val="0"/>
              </a:spcBef>
              <a:spcAft>
                <a:spcPts val="0"/>
              </a:spcAft>
              <a:buClr>
                <a:srgbClr val="000000"/>
              </a:buClr>
              <a:buSzPts val="1400"/>
              <a:buFont typeface="Arial"/>
              <a:buAutoNum type="arabicPeriod"/>
            </a:pPr>
            <a:r>
              <a:rPr lang="en-US" b="1" i="0" u="none" strike="noStrike" cap="none" dirty="0">
                <a:solidFill>
                  <a:srgbClr val="000000"/>
                </a:solidFill>
                <a:latin typeface="Arial" panose="020B0604020202020204" pitchFamily="34" charset="0"/>
                <a:ea typeface="Montserrat"/>
                <a:cs typeface="Arial" panose="020B0604020202020204" pitchFamily="34" charset="0"/>
                <a:sym typeface="Montserrat"/>
              </a:rPr>
              <a:t>Select</a:t>
            </a:r>
            <a:r>
              <a:rPr lang="en-US" b="0" i="0" u="none" strike="noStrike" cap="none" dirty="0">
                <a:solidFill>
                  <a:srgbClr val="000000"/>
                </a:solidFill>
                <a:latin typeface="Arial" panose="020B0604020202020204" pitchFamily="34" charset="0"/>
                <a:ea typeface="Montserrat"/>
                <a:cs typeface="Arial" panose="020B0604020202020204" pitchFamily="34" charset="0"/>
                <a:sym typeface="Montserrat"/>
              </a:rPr>
              <a:t> a member(s) of the building team to observe. </a:t>
            </a:r>
            <a:endParaRPr sz="1200" dirty="0"/>
          </a:p>
          <a:p>
            <a:pPr marL="342900" marR="0" lvl="0" indent="-330200" algn="l" rtl="0">
              <a:lnSpc>
                <a:spcPct val="100000"/>
              </a:lnSpc>
              <a:spcBef>
                <a:spcPts val="0"/>
              </a:spcBef>
              <a:spcAft>
                <a:spcPts val="0"/>
              </a:spcAft>
              <a:buClr>
                <a:srgbClr val="000000"/>
              </a:buClr>
              <a:buSzPts val="1400"/>
              <a:buFont typeface="Arial"/>
              <a:buAutoNum type="arabicPeriod"/>
            </a:pPr>
            <a:r>
              <a:rPr lang="en-US" b="1" i="0" u="none" strike="noStrike" cap="none" dirty="0">
                <a:solidFill>
                  <a:srgbClr val="000000"/>
                </a:solidFill>
                <a:latin typeface="Arial" panose="020B0604020202020204" pitchFamily="34" charset="0"/>
                <a:ea typeface="Montserrat"/>
                <a:cs typeface="Arial" panose="020B0604020202020204" pitchFamily="34" charset="0"/>
                <a:sym typeface="Montserrat"/>
              </a:rPr>
              <a:t>Observe</a:t>
            </a:r>
            <a:r>
              <a:rPr lang="en-US" b="0" i="0" u="none" strike="noStrike" cap="none" dirty="0">
                <a:solidFill>
                  <a:srgbClr val="000000"/>
                </a:solidFill>
                <a:latin typeface="Arial" panose="020B0604020202020204" pitchFamily="34" charset="0"/>
                <a:ea typeface="Montserrat"/>
                <a:cs typeface="Arial" panose="020B0604020202020204" pitchFamily="34" charset="0"/>
                <a:sym typeface="Montserrat"/>
              </a:rPr>
              <a:t> your building project team members.</a:t>
            </a:r>
            <a:endParaRPr sz="1200" dirty="0"/>
          </a:p>
          <a:p>
            <a:pPr marL="342900" marR="0" lvl="0" indent="-330200" algn="l" rtl="0">
              <a:lnSpc>
                <a:spcPct val="100000"/>
              </a:lnSpc>
              <a:spcBef>
                <a:spcPts val="0"/>
              </a:spcBef>
              <a:spcAft>
                <a:spcPts val="0"/>
              </a:spcAft>
              <a:buClr>
                <a:srgbClr val="000000"/>
              </a:buClr>
              <a:buSzPts val="1400"/>
              <a:buFont typeface="Arial"/>
              <a:buAutoNum type="arabicPeriod"/>
            </a:pPr>
            <a:r>
              <a:rPr lang="en-US" b="0" i="0" u="none" strike="noStrike" cap="none" dirty="0">
                <a:solidFill>
                  <a:srgbClr val="000000"/>
                </a:solidFill>
                <a:latin typeface="Arial" panose="020B0604020202020204" pitchFamily="34" charset="0"/>
                <a:ea typeface="Montserrat"/>
                <a:cs typeface="Arial" panose="020B0604020202020204" pitchFamily="34" charset="0"/>
                <a:sym typeface="Montserrat"/>
              </a:rPr>
              <a:t>Use the rubric to </a:t>
            </a:r>
            <a:r>
              <a:rPr lang="en-US" b="1" i="0" u="none" strike="noStrike" cap="none" dirty="0">
                <a:solidFill>
                  <a:srgbClr val="000000"/>
                </a:solidFill>
                <a:latin typeface="Arial" panose="020B0604020202020204" pitchFamily="34" charset="0"/>
                <a:ea typeface="Montserrat"/>
                <a:cs typeface="Arial" panose="020B0604020202020204" pitchFamily="34" charset="0"/>
                <a:sym typeface="Montserrat"/>
              </a:rPr>
              <a:t>track</a:t>
            </a:r>
            <a:r>
              <a:rPr lang="en-US" b="0" i="0" u="none" strike="noStrike" cap="none" dirty="0">
                <a:solidFill>
                  <a:srgbClr val="000000"/>
                </a:solidFill>
                <a:latin typeface="Arial" panose="020B0604020202020204" pitchFamily="34" charset="0"/>
                <a:ea typeface="Montserrat"/>
                <a:cs typeface="Arial" panose="020B0604020202020204" pitchFamily="34" charset="0"/>
                <a:sym typeface="Montserrat"/>
              </a:rPr>
              <a:t> when a 21st-century skill is shown.</a:t>
            </a:r>
            <a:endParaRPr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animBg="1"/>
      <p:bldP spid="311" grpId="0" animBg="1"/>
      <p:bldP spid="312" grpId="0" animBg="1"/>
      <p:bldP spid="3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8"/>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2100"/>
              <a:buNone/>
            </a:pPr>
            <a:r>
              <a:rPr lang="en-US"/>
              <a:t>Round 1 Observing and Building</a:t>
            </a:r>
            <a:endParaRPr/>
          </a:p>
        </p:txBody>
      </p:sp>
      <p:sp>
        <p:nvSpPr>
          <p:cNvPr id="320" name="Google Shape;320;p38"/>
          <p:cNvSpPr/>
          <p:nvPr/>
        </p:nvSpPr>
        <p:spPr>
          <a:xfrm>
            <a:off x="1445134" y="1109724"/>
            <a:ext cx="3081000" cy="698100"/>
          </a:xfrm>
          <a:prstGeom prst="roundRect">
            <a:avLst>
              <a:gd name="adj" fmla="val 16667"/>
            </a:avLst>
          </a:prstGeom>
          <a:noFill/>
          <a:ln w="38100" cap="flat" cmpd="sng">
            <a:solidFill>
              <a:srgbClr val="F5822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000" b="0" i="0" u="none" strike="noStrike" cap="none" dirty="0">
                <a:solidFill>
                  <a:srgbClr val="000000"/>
                </a:solidFill>
                <a:latin typeface="Arial" panose="020B0604020202020204" pitchFamily="34" charset="0"/>
                <a:ea typeface="Montserrat"/>
                <a:cs typeface="Arial" panose="020B0604020202020204" pitchFamily="34" charset="0"/>
                <a:sym typeface="Montserrat"/>
              </a:rPr>
              <a:t>Group 2 does Task 1</a:t>
            </a:r>
            <a:endParaRPr sz="2000"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1" name="Google Shape;321;p38"/>
          <p:cNvSpPr/>
          <p:nvPr/>
        </p:nvSpPr>
        <p:spPr>
          <a:xfrm>
            <a:off x="1445134" y="1807824"/>
            <a:ext cx="3081000" cy="2583900"/>
          </a:xfrm>
          <a:prstGeom prst="roundRect">
            <a:avLst>
              <a:gd name="adj" fmla="val 16667"/>
            </a:avLst>
          </a:prstGeom>
          <a:noFill/>
          <a:ln w="28575" cap="flat" cmpd="sng">
            <a:solidFill>
              <a:srgbClr val="F58220"/>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600" b="1" i="0" u="sng" strike="noStrike" cap="none" dirty="0">
                <a:solidFill>
                  <a:srgbClr val="000000"/>
                </a:solidFill>
                <a:latin typeface="Arial" panose="020B0604020202020204" pitchFamily="34" charset="0"/>
                <a:ea typeface="Montserrat"/>
                <a:cs typeface="Arial" panose="020B0604020202020204" pitchFamily="34" charset="0"/>
                <a:sym typeface="Montserrat"/>
              </a:rPr>
              <a:t>The </a:t>
            </a:r>
            <a:r>
              <a:rPr lang="en-US" sz="1600" b="1" u="sng" dirty="0">
                <a:latin typeface="Arial" panose="020B0604020202020204" pitchFamily="34" charset="0"/>
                <a:ea typeface="Montserrat"/>
                <a:cs typeface="Arial" panose="020B0604020202020204" pitchFamily="34" charset="0"/>
                <a:sym typeface="Montserrat"/>
              </a:rPr>
              <a:t>b</a:t>
            </a:r>
            <a:r>
              <a:rPr lang="en-US" sz="1600" b="1" i="0" u="sng" strike="noStrike" cap="none" dirty="0">
                <a:solidFill>
                  <a:srgbClr val="000000"/>
                </a:solidFill>
                <a:latin typeface="Arial" panose="020B0604020202020204" pitchFamily="34" charset="0"/>
                <a:ea typeface="Montserrat"/>
                <a:cs typeface="Arial" panose="020B0604020202020204" pitchFamily="34" charset="0"/>
                <a:sym typeface="Montserrat"/>
              </a:rPr>
              <a:t>ridge building project </a:t>
            </a:r>
            <a:endParaRPr sz="1600" b="1" i="0" u="sng" strike="noStrike" cap="none" dirty="0">
              <a:solidFill>
                <a:srgbClr val="000000"/>
              </a:solidFill>
              <a:latin typeface="Arial" panose="020B0604020202020204" pitchFamily="34" charset="0"/>
              <a:ea typeface="Montserrat"/>
              <a:cs typeface="Arial" panose="020B0604020202020204" pitchFamily="34" charset="0"/>
              <a:sym typeface="Montserrat"/>
            </a:endParaRPr>
          </a:p>
          <a:p>
            <a:pPr marL="228600" marR="0" lvl="0" indent="-171450" algn="ctr" rtl="0">
              <a:lnSpc>
                <a:spcPct val="100000"/>
              </a:lnSpc>
              <a:spcBef>
                <a:spcPts val="0"/>
              </a:spcBef>
              <a:spcAft>
                <a:spcPts val="0"/>
              </a:spcAft>
              <a:buClr>
                <a:srgbClr val="000000"/>
              </a:buClr>
              <a:buSzPts val="900"/>
              <a:buFont typeface="Arial"/>
              <a:buNone/>
            </a:pPr>
            <a:endParaRPr sz="600"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a:p>
            <a:pPr marL="342900" marR="0" lvl="0" indent="-323850" algn="l" rtl="0">
              <a:lnSpc>
                <a:spcPct val="100000"/>
              </a:lnSpc>
              <a:spcBef>
                <a:spcPts val="0"/>
              </a:spcBef>
              <a:spcAft>
                <a:spcPts val="0"/>
              </a:spcAft>
              <a:buClr>
                <a:srgbClr val="000000"/>
              </a:buClr>
              <a:buSzPts val="1300"/>
              <a:buFont typeface="Arial"/>
              <a:buAutoNum type="arabicPeriod"/>
            </a:pPr>
            <a:r>
              <a:rPr lang="en-US" sz="1300" b="1" i="0" u="none" strike="noStrike" cap="none" dirty="0">
                <a:solidFill>
                  <a:srgbClr val="000000"/>
                </a:solidFill>
                <a:latin typeface="Arial" panose="020B0604020202020204" pitchFamily="34" charset="0"/>
                <a:ea typeface="Montserrat"/>
                <a:cs typeface="Arial" panose="020B0604020202020204" pitchFamily="34" charset="0"/>
                <a:sym typeface="Montserrat"/>
              </a:rPr>
              <a:t>Construct</a:t>
            </a:r>
            <a:r>
              <a:rPr lang="en-US" sz="1300" b="0" i="0" u="none" strike="noStrike" cap="none" dirty="0">
                <a:solidFill>
                  <a:srgbClr val="000000"/>
                </a:solidFill>
                <a:latin typeface="Arial" panose="020B0604020202020204" pitchFamily="34" charset="0"/>
                <a:ea typeface="Montserrat"/>
                <a:cs typeface="Arial" panose="020B0604020202020204" pitchFamily="34" charset="0"/>
                <a:sym typeface="Montserrat"/>
              </a:rPr>
              <a:t> a bridge at least 30cm long and 10cm high using only the given materials.</a:t>
            </a:r>
            <a:endParaRPr sz="1100" dirty="0"/>
          </a:p>
          <a:p>
            <a:pPr marL="342900" marR="0" lvl="0" indent="-323850" algn="l" rtl="0">
              <a:lnSpc>
                <a:spcPct val="100000"/>
              </a:lnSpc>
              <a:spcBef>
                <a:spcPts val="0"/>
              </a:spcBef>
              <a:spcAft>
                <a:spcPts val="0"/>
              </a:spcAft>
              <a:buClr>
                <a:srgbClr val="000000"/>
              </a:buClr>
              <a:buSzPts val="1300"/>
              <a:buFont typeface="Arial"/>
              <a:buAutoNum type="arabicPeriod"/>
            </a:pPr>
            <a:r>
              <a:rPr lang="en-US" sz="1300" b="1" i="0" u="none" strike="noStrike" cap="none" dirty="0">
                <a:solidFill>
                  <a:srgbClr val="000000"/>
                </a:solidFill>
                <a:latin typeface="Arial" panose="020B0604020202020204" pitchFamily="34" charset="0"/>
                <a:ea typeface="Montserrat"/>
                <a:cs typeface="Arial" panose="020B0604020202020204" pitchFamily="34" charset="0"/>
                <a:sym typeface="Montserrat"/>
              </a:rPr>
              <a:t>Discuss</a:t>
            </a:r>
            <a:r>
              <a:rPr lang="en-US" sz="1300" b="0" i="0" u="none" strike="noStrike" cap="none" dirty="0">
                <a:solidFill>
                  <a:srgbClr val="000000"/>
                </a:solidFill>
                <a:latin typeface="Arial" panose="020B0604020202020204" pitchFamily="34" charset="0"/>
                <a:ea typeface="Montserrat"/>
                <a:cs typeface="Arial" panose="020B0604020202020204" pitchFamily="34" charset="0"/>
                <a:sym typeface="Montserrat"/>
              </a:rPr>
              <a:t> and </a:t>
            </a:r>
            <a:r>
              <a:rPr lang="en-US" sz="1300" b="1" i="0" u="none" strike="noStrike" cap="none" dirty="0">
                <a:solidFill>
                  <a:srgbClr val="000000"/>
                </a:solidFill>
                <a:latin typeface="Arial" panose="020B0604020202020204" pitchFamily="34" charset="0"/>
                <a:ea typeface="Montserrat"/>
                <a:cs typeface="Arial" panose="020B0604020202020204" pitchFamily="34" charset="0"/>
                <a:sym typeface="Montserrat"/>
              </a:rPr>
              <a:t>assign</a:t>
            </a:r>
            <a:r>
              <a:rPr lang="en-US" sz="1300" b="0" i="0" u="none" strike="noStrike" cap="none" dirty="0">
                <a:solidFill>
                  <a:srgbClr val="000000"/>
                </a:solidFill>
                <a:latin typeface="Arial" panose="020B0604020202020204" pitchFamily="34" charset="0"/>
                <a:ea typeface="Montserrat"/>
                <a:cs typeface="Arial" panose="020B0604020202020204" pitchFamily="34" charset="0"/>
                <a:sym typeface="Montserrat"/>
              </a:rPr>
              <a:t> roles and responsibilities within your team..</a:t>
            </a:r>
            <a:endParaRPr sz="1100" dirty="0"/>
          </a:p>
          <a:p>
            <a:pPr marL="0" marR="0" lvl="0" indent="0" algn="ctr" rtl="0">
              <a:lnSpc>
                <a:spcPct val="100000"/>
              </a:lnSpc>
              <a:spcBef>
                <a:spcPts val="0"/>
              </a:spcBef>
              <a:spcAft>
                <a:spcPts val="0"/>
              </a:spcAft>
              <a:buNone/>
            </a:pPr>
            <a:r>
              <a:rPr lang="en-US" sz="1100" b="1" i="0" u="none" strike="noStrike" cap="none" dirty="0">
                <a:solidFill>
                  <a:srgbClr val="000000"/>
                </a:solidFill>
                <a:latin typeface="Arial" panose="020B0604020202020204" pitchFamily="34" charset="0"/>
                <a:ea typeface="Montserrat"/>
                <a:cs typeface="Arial" panose="020B0604020202020204" pitchFamily="34" charset="0"/>
                <a:sym typeface="Montserrat"/>
              </a:rPr>
              <a:t>Make sure the bridge can hold three board markers or similar items.</a:t>
            </a:r>
            <a:endParaRPr sz="1100" dirty="0"/>
          </a:p>
          <a:p>
            <a:pPr marL="0" marR="0" lvl="0" indent="0" algn="ctr" rtl="0">
              <a:lnSpc>
                <a:spcPct val="100000"/>
              </a:lnSpc>
              <a:spcBef>
                <a:spcPts val="0"/>
              </a:spcBef>
              <a:spcAft>
                <a:spcPts val="0"/>
              </a:spcAft>
              <a:buClr>
                <a:srgbClr val="000000"/>
              </a:buClr>
              <a:buSzPts val="1400"/>
              <a:buFont typeface="Arial"/>
              <a:buNone/>
            </a:pPr>
            <a:endParaRPr sz="1000" b="1" i="0" u="sng" strike="noStrike" cap="none" dirty="0">
              <a:solidFill>
                <a:srgbClr val="000000"/>
              </a:solidFill>
              <a:latin typeface="Arial"/>
              <a:ea typeface="Arial"/>
              <a:cs typeface="Arial"/>
              <a:sym typeface="Arial"/>
            </a:endParaRPr>
          </a:p>
        </p:txBody>
      </p:sp>
      <p:sp>
        <p:nvSpPr>
          <p:cNvPr id="322" name="Google Shape;322;p38"/>
          <p:cNvSpPr/>
          <p:nvPr/>
        </p:nvSpPr>
        <p:spPr>
          <a:xfrm>
            <a:off x="4841012" y="1109724"/>
            <a:ext cx="3081000" cy="698100"/>
          </a:xfrm>
          <a:prstGeom prst="roundRect">
            <a:avLst>
              <a:gd name="adj" fmla="val 16667"/>
            </a:avLst>
          </a:prstGeom>
          <a:noFill/>
          <a:ln w="38100" cap="flat" cmpd="sng">
            <a:solidFill>
              <a:srgbClr val="F5822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900" b="0" i="0" u="none" strike="noStrike" cap="none" dirty="0">
                <a:solidFill>
                  <a:srgbClr val="000000"/>
                </a:solidFill>
                <a:latin typeface="Arial" panose="020B0604020202020204" pitchFamily="34" charset="0"/>
                <a:ea typeface="Montserrat"/>
                <a:cs typeface="Arial" panose="020B0604020202020204" pitchFamily="34" charset="0"/>
                <a:sym typeface="Montserrat"/>
              </a:rPr>
              <a:t>Group 1 does Task 2</a:t>
            </a:r>
            <a:endParaRPr sz="1900"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323" name="Google Shape;323;p38"/>
          <p:cNvSpPr/>
          <p:nvPr/>
        </p:nvSpPr>
        <p:spPr>
          <a:xfrm>
            <a:off x="4841012" y="1807824"/>
            <a:ext cx="3081000" cy="2583900"/>
          </a:xfrm>
          <a:prstGeom prst="roundRect">
            <a:avLst>
              <a:gd name="adj" fmla="val 16667"/>
            </a:avLst>
          </a:prstGeom>
          <a:noFill/>
          <a:ln w="28575" cap="flat" cmpd="sng">
            <a:solidFill>
              <a:srgbClr val="F58220"/>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700" b="1" i="0" u="sng" strike="noStrike" cap="none" dirty="0">
                <a:solidFill>
                  <a:srgbClr val="000000"/>
                </a:solidFill>
                <a:latin typeface="Arial" panose="020B0604020202020204" pitchFamily="34" charset="0"/>
                <a:ea typeface="Montserrat"/>
                <a:cs typeface="Arial" panose="020B0604020202020204" pitchFamily="34" charset="0"/>
                <a:sym typeface="Montserrat"/>
              </a:rPr>
              <a:t>Observe 21st-Century Skills </a:t>
            </a:r>
            <a:endParaRPr sz="1700" b="1" i="0" u="sng" strike="noStrike" cap="none" dirty="0">
              <a:solidFill>
                <a:srgbClr val="000000"/>
              </a:solidFill>
              <a:latin typeface="Arial" panose="020B0604020202020204" pitchFamily="34" charset="0"/>
              <a:ea typeface="Montserrat"/>
              <a:cs typeface="Arial" panose="020B0604020202020204" pitchFamily="34" charset="0"/>
              <a:sym typeface="Montserrat"/>
            </a:endParaRPr>
          </a:p>
          <a:p>
            <a:pPr marL="0" marR="0" lvl="0" indent="0" algn="ctr" rtl="0">
              <a:lnSpc>
                <a:spcPct val="100000"/>
              </a:lnSpc>
              <a:spcBef>
                <a:spcPts val="0"/>
              </a:spcBef>
              <a:spcAft>
                <a:spcPts val="0"/>
              </a:spcAft>
              <a:buClr>
                <a:srgbClr val="000000"/>
              </a:buClr>
              <a:buSzPts val="1600"/>
              <a:buFont typeface="Arial"/>
              <a:buNone/>
            </a:pPr>
            <a:endParaRPr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a:p>
            <a:pPr marL="342900" marR="0" lvl="0" indent="-330200" algn="l" rtl="0">
              <a:lnSpc>
                <a:spcPct val="100000"/>
              </a:lnSpc>
              <a:spcBef>
                <a:spcPts val="0"/>
              </a:spcBef>
              <a:spcAft>
                <a:spcPts val="0"/>
              </a:spcAft>
              <a:buClr>
                <a:srgbClr val="000000"/>
              </a:buClr>
              <a:buSzPts val="1400"/>
              <a:buFont typeface="Arial"/>
              <a:buAutoNum type="arabicPeriod"/>
            </a:pPr>
            <a:r>
              <a:rPr lang="en-US" b="1" i="0" u="none" strike="noStrike" cap="none" dirty="0">
                <a:solidFill>
                  <a:srgbClr val="000000"/>
                </a:solidFill>
                <a:latin typeface="Arial" panose="020B0604020202020204" pitchFamily="34" charset="0"/>
                <a:ea typeface="Montserrat"/>
                <a:cs typeface="Arial" panose="020B0604020202020204" pitchFamily="34" charset="0"/>
                <a:sym typeface="Montserrat"/>
              </a:rPr>
              <a:t>Select</a:t>
            </a:r>
            <a:r>
              <a:rPr lang="en-US" b="0" i="0" u="none" strike="noStrike" cap="none" dirty="0">
                <a:solidFill>
                  <a:srgbClr val="000000"/>
                </a:solidFill>
                <a:latin typeface="Arial" panose="020B0604020202020204" pitchFamily="34" charset="0"/>
                <a:ea typeface="Montserrat"/>
                <a:cs typeface="Arial" panose="020B0604020202020204" pitchFamily="34" charset="0"/>
                <a:sym typeface="Montserrat"/>
              </a:rPr>
              <a:t> a member(s) of the building team to observe. </a:t>
            </a:r>
            <a:endParaRPr sz="1200" dirty="0"/>
          </a:p>
          <a:p>
            <a:pPr marL="342900" marR="0" lvl="0" indent="-330200" algn="l" rtl="0">
              <a:lnSpc>
                <a:spcPct val="100000"/>
              </a:lnSpc>
              <a:spcBef>
                <a:spcPts val="0"/>
              </a:spcBef>
              <a:spcAft>
                <a:spcPts val="0"/>
              </a:spcAft>
              <a:buClr>
                <a:srgbClr val="000000"/>
              </a:buClr>
              <a:buSzPts val="1400"/>
              <a:buFont typeface="Arial"/>
              <a:buAutoNum type="arabicPeriod"/>
            </a:pPr>
            <a:r>
              <a:rPr lang="en-US" b="1" i="0" u="none" strike="noStrike" cap="none" dirty="0">
                <a:solidFill>
                  <a:srgbClr val="000000"/>
                </a:solidFill>
                <a:latin typeface="Arial" panose="020B0604020202020204" pitchFamily="34" charset="0"/>
                <a:ea typeface="Montserrat"/>
                <a:cs typeface="Arial" panose="020B0604020202020204" pitchFamily="34" charset="0"/>
                <a:sym typeface="Montserrat"/>
              </a:rPr>
              <a:t>Observe</a:t>
            </a:r>
            <a:r>
              <a:rPr lang="en-US" b="0" i="0" u="none" strike="noStrike" cap="none" dirty="0">
                <a:solidFill>
                  <a:srgbClr val="000000"/>
                </a:solidFill>
                <a:latin typeface="Arial" panose="020B0604020202020204" pitchFamily="34" charset="0"/>
                <a:ea typeface="Montserrat"/>
                <a:cs typeface="Arial" panose="020B0604020202020204" pitchFamily="34" charset="0"/>
                <a:sym typeface="Montserrat"/>
              </a:rPr>
              <a:t> your building project team members.</a:t>
            </a:r>
            <a:endParaRPr sz="1200" dirty="0"/>
          </a:p>
          <a:p>
            <a:pPr marL="342900" marR="0" lvl="0" indent="-330200" algn="l" rtl="0">
              <a:lnSpc>
                <a:spcPct val="100000"/>
              </a:lnSpc>
              <a:spcBef>
                <a:spcPts val="0"/>
              </a:spcBef>
              <a:spcAft>
                <a:spcPts val="0"/>
              </a:spcAft>
              <a:buClr>
                <a:srgbClr val="000000"/>
              </a:buClr>
              <a:buSzPts val="1400"/>
              <a:buFont typeface="Arial"/>
              <a:buAutoNum type="arabicPeriod"/>
            </a:pPr>
            <a:r>
              <a:rPr lang="en-US" b="0" i="0" u="none" strike="noStrike" cap="none" dirty="0">
                <a:solidFill>
                  <a:srgbClr val="000000"/>
                </a:solidFill>
                <a:latin typeface="Arial" panose="020B0604020202020204" pitchFamily="34" charset="0"/>
                <a:ea typeface="Montserrat"/>
                <a:cs typeface="Arial" panose="020B0604020202020204" pitchFamily="34" charset="0"/>
                <a:sym typeface="Montserrat"/>
              </a:rPr>
              <a:t>Use the rubric to </a:t>
            </a:r>
            <a:r>
              <a:rPr lang="en-US" b="1" i="0" u="none" strike="noStrike" cap="none" dirty="0">
                <a:solidFill>
                  <a:srgbClr val="000000"/>
                </a:solidFill>
                <a:latin typeface="Arial" panose="020B0604020202020204" pitchFamily="34" charset="0"/>
                <a:ea typeface="Montserrat"/>
                <a:cs typeface="Arial" panose="020B0604020202020204" pitchFamily="34" charset="0"/>
                <a:sym typeface="Montserrat"/>
              </a:rPr>
              <a:t>track</a:t>
            </a:r>
            <a:r>
              <a:rPr lang="en-US" b="0" i="0" u="none" strike="noStrike" cap="none" dirty="0">
                <a:solidFill>
                  <a:srgbClr val="000000"/>
                </a:solidFill>
                <a:latin typeface="Arial" panose="020B0604020202020204" pitchFamily="34" charset="0"/>
                <a:ea typeface="Montserrat"/>
                <a:cs typeface="Arial" panose="020B0604020202020204" pitchFamily="34" charset="0"/>
                <a:sym typeface="Montserrat"/>
              </a:rPr>
              <a:t> when a 21st-century skill is shown.</a:t>
            </a:r>
            <a:endParaRPr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animBg="1"/>
      <p:bldP spid="322" grpId="0" animBg="1"/>
      <p:bldP spid="3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9"/>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457200" lvl="0" indent="-228600" algn="l" rtl="0">
              <a:lnSpc>
                <a:spcPct val="90000"/>
              </a:lnSpc>
              <a:spcBef>
                <a:spcPts val="800"/>
              </a:spcBef>
              <a:spcAft>
                <a:spcPts val="0"/>
              </a:spcAft>
              <a:buSzPts val="2100"/>
              <a:buNone/>
            </a:pPr>
            <a:r>
              <a:rPr lang="en-US"/>
              <a:t>Ask the audience </a:t>
            </a:r>
            <a:endParaRPr/>
          </a:p>
        </p:txBody>
      </p:sp>
      <p:pic>
        <p:nvPicPr>
          <p:cNvPr id="330" name="Google Shape;330;p39" descr="A picture containing clothing, footwear, clipart, drawing&#10;&#10;Description automatically generated"/>
          <p:cNvPicPr preferRelativeResize="0"/>
          <p:nvPr/>
        </p:nvPicPr>
        <p:blipFill rotWithShape="1">
          <a:blip r:embed="rId3">
            <a:alphaModFix/>
          </a:blip>
          <a:srcRect/>
          <a:stretch/>
        </p:blipFill>
        <p:spPr>
          <a:xfrm>
            <a:off x="4804533" y="897816"/>
            <a:ext cx="3563119" cy="3816104"/>
          </a:xfrm>
          <a:prstGeom prst="rect">
            <a:avLst/>
          </a:prstGeom>
          <a:noFill/>
          <a:ln>
            <a:noFill/>
          </a:ln>
        </p:spPr>
      </p:pic>
      <p:sp>
        <p:nvSpPr>
          <p:cNvPr id="331" name="Google Shape;331;p39"/>
          <p:cNvSpPr txBox="1"/>
          <p:nvPr/>
        </p:nvSpPr>
        <p:spPr>
          <a:xfrm>
            <a:off x="394716" y="1074420"/>
            <a:ext cx="4046220" cy="34163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panose="020B0604020202020204" pitchFamily="34" charset="0"/>
                <a:ea typeface="Montserrat"/>
                <a:cs typeface="Arial" panose="020B0604020202020204" pitchFamily="34" charset="0"/>
                <a:sym typeface="Montserrat"/>
              </a:rPr>
              <a:t>ACTIVITY DEBRIEF, SHARE YOUR EXPERIENCE AND ASK ANY QUESTIONS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0"/>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457200" lvl="0" indent="-228600" algn="l" rtl="0">
              <a:lnSpc>
                <a:spcPct val="90000"/>
              </a:lnSpc>
              <a:spcBef>
                <a:spcPts val="800"/>
              </a:spcBef>
              <a:spcAft>
                <a:spcPts val="0"/>
              </a:spcAft>
              <a:buSzPts val="2100"/>
              <a:buNone/>
            </a:pPr>
            <a:r>
              <a:rPr lang="en-US"/>
              <a:t>Template 2: Scoring rubric  </a:t>
            </a:r>
          </a:p>
        </p:txBody>
      </p:sp>
      <p:sp>
        <p:nvSpPr>
          <p:cNvPr id="338" name="Google Shape;338;p40"/>
          <p:cNvSpPr txBox="1"/>
          <p:nvPr/>
        </p:nvSpPr>
        <p:spPr>
          <a:xfrm>
            <a:off x="457200" y="3533120"/>
            <a:ext cx="3634740" cy="11233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700" b="0" i="0" u="none" strike="noStrike" cap="none" dirty="0">
              <a:solidFill>
                <a:srgbClr val="374151"/>
              </a:solidFill>
              <a:latin typeface="Arial" panose="020B0604020202020204" pitchFamily="34" charset="0"/>
              <a:ea typeface="Montserrat"/>
              <a:cs typeface="Arial" panose="020B0604020202020204" pitchFamily="34" charset="0"/>
              <a:sym typeface="Montserrat"/>
            </a:endParaRPr>
          </a:p>
          <a:p>
            <a:pPr marL="0" marR="0" lvl="0" indent="0" algn="ctr" rtl="0">
              <a:lnSpc>
                <a:spcPct val="100000"/>
              </a:lnSpc>
              <a:spcBef>
                <a:spcPts val="0"/>
              </a:spcBef>
              <a:spcAft>
                <a:spcPts val="0"/>
              </a:spcAft>
              <a:buNone/>
            </a:pPr>
            <a:r>
              <a:rPr lang="en-US" sz="1200" b="1" i="0" u="none" strike="noStrike" cap="none" dirty="0">
                <a:solidFill>
                  <a:srgbClr val="374151"/>
                </a:solidFill>
                <a:highlight>
                  <a:srgbClr val="FFFF00"/>
                </a:highlight>
                <a:latin typeface="Arial" panose="020B0604020202020204" pitchFamily="34" charset="0"/>
                <a:ea typeface="Montserrat"/>
                <a:cs typeface="Arial" panose="020B0604020202020204" pitchFamily="34" charset="0"/>
                <a:sym typeface="Montserrat"/>
              </a:rPr>
              <a:t>Remember, these scores are not for marks, promotion, or progression. They simply state the frequency in which these skills have been practiced and observed. These score does NOT imply any level of competence. </a:t>
            </a:r>
            <a:endParaRPr sz="1200" b="1" dirty="0">
              <a:highlight>
                <a:srgbClr val="FFFF00"/>
              </a:highlight>
            </a:endParaRPr>
          </a:p>
        </p:txBody>
      </p:sp>
      <p:pic>
        <p:nvPicPr>
          <p:cNvPr id="2" name="Picture 1">
            <a:extLst>
              <a:ext uri="{FF2B5EF4-FFF2-40B4-BE49-F238E27FC236}">
                <a16:creationId xmlns:a16="http://schemas.microsoft.com/office/drawing/2014/main" id="{1720EC0F-E43B-3702-9CCB-EEEF467414C4}"/>
              </a:ext>
            </a:extLst>
          </p:cNvPr>
          <p:cNvPicPr>
            <a:picLocks noChangeAspect="1"/>
          </p:cNvPicPr>
          <p:nvPr/>
        </p:nvPicPr>
        <p:blipFill rotWithShape="1">
          <a:blip r:embed="rId3"/>
          <a:srcRect b="25199"/>
          <a:stretch/>
        </p:blipFill>
        <p:spPr>
          <a:xfrm>
            <a:off x="4258945" y="999173"/>
            <a:ext cx="4885055" cy="1444373"/>
          </a:xfrm>
          <a:prstGeom prst="rect">
            <a:avLst/>
          </a:prstGeom>
        </p:spPr>
      </p:pic>
      <p:sp>
        <p:nvSpPr>
          <p:cNvPr id="9" name="TextBox 8">
            <a:extLst>
              <a:ext uri="{FF2B5EF4-FFF2-40B4-BE49-F238E27FC236}">
                <a16:creationId xmlns:a16="http://schemas.microsoft.com/office/drawing/2014/main" id="{CF546047-3761-958C-A9EC-2D610CA85E24}"/>
              </a:ext>
            </a:extLst>
          </p:cNvPr>
          <p:cNvSpPr txBox="1"/>
          <p:nvPr/>
        </p:nvSpPr>
        <p:spPr>
          <a:xfrm>
            <a:off x="5227320" y="4526280"/>
            <a:ext cx="2468880" cy="523220"/>
          </a:xfrm>
          <a:prstGeom prst="rect">
            <a:avLst/>
          </a:prstGeom>
          <a:noFill/>
        </p:spPr>
        <p:txBody>
          <a:bodyPr wrap="square" rtlCol="0">
            <a:spAutoFit/>
          </a:bodyPr>
          <a:lstStyle/>
          <a:p>
            <a:r>
              <a:rPr lang="en-US" dirty="0"/>
              <a:t>Give a score from 0-4 for each sub-skill. </a:t>
            </a:r>
            <a:endParaRPr lang="en-ZA" dirty="0"/>
          </a:p>
        </p:txBody>
      </p:sp>
      <p:pic>
        <p:nvPicPr>
          <p:cNvPr id="15" name="Picture 14">
            <a:extLst>
              <a:ext uri="{FF2B5EF4-FFF2-40B4-BE49-F238E27FC236}">
                <a16:creationId xmlns:a16="http://schemas.microsoft.com/office/drawing/2014/main" id="{6C98A826-E48F-7881-E82A-D44F86DF53B0}"/>
              </a:ext>
            </a:extLst>
          </p:cNvPr>
          <p:cNvPicPr>
            <a:picLocks noChangeAspect="1"/>
          </p:cNvPicPr>
          <p:nvPr/>
        </p:nvPicPr>
        <p:blipFill>
          <a:blip r:embed="rId4"/>
          <a:stretch>
            <a:fillRect/>
          </a:stretch>
        </p:blipFill>
        <p:spPr>
          <a:xfrm>
            <a:off x="4213860" y="2554902"/>
            <a:ext cx="4930140" cy="1595573"/>
          </a:xfrm>
          <a:prstGeom prst="rect">
            <a:avLst/>
          </a:prstGeom>
        </p:spPr>
      </p:pic>
      <p:cxnSp>
        <p:nvCxnSpPr>
          <p:cNvPr id="6" name="Straight Arrow Connector 5">
            <a:extLst>
              <a:ext uri="{FF2B5EF4-FFF2-40B4-BE49-F238E27FC236}">
                <a16:creationId xmlns:a16="http://schemas.microsoft.com/office/drawing/2014/main" id="{72F5F588-5F5C-117E-E98B-7B308CF1194A}"/>
              </a:ext>
            </a:extLst>
          </p:cNvPr>
          <p:cNvCxnSpPr>
            <a:cxnSpLocks/>
          </p:cNvCxnSpPr>
          <p:nvPr/>
        </p:nvCxnSpPr>
        <p:spPr>
          <a:xfrm flipH="1" flipV="1">
            <a:off x="4937760" y="3992880"/>
            <a:ext cx="236220" cy="647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6D1A480-53B7-039E-A7B3-85FCF00830F8}"/>
              </a:ext>
            </a:extLst>
          </p:cNvPr>
          <p:cNvSpPr txBox="1"/>
          <p:nvPr/>
        </p:nvSpPr>
        <p:spPr>
          <a:xfrm>
            <a:off x="213360" y="982980"/>
            <a:ext cx="4023360" cy="830997"/>
          </a:xfrm>
          <a:prstGeom prst="rect">
            <a:avLst/>
          </a:prstGeom>
          <a:noFill/>
        </p:spPr>
        <p:txBody>
          <a:bodyPr wrap="square">
            <a:spAutoFit/>
          </a:bodyPr>
          <a:lstStyle/>
          <a:p>
            <a:pPr marR="0" lvl="0" algn="l" rtl="0">
              <a:lnSpc>
                <a:spcPct val="100000"/>
              </a:lnSpc>
              <a:spcBef>
                <a:spcPts val="0"/>
              </a:spcBef>
              <a:spcAft>
                <a:spcPts val="0"/>
              </a:spcAft>
              <a:buClr>
                <a:srgbClr val="000000"/>
              </a:buClr>
              <a:buSzPts val="1400"/>
            </a:pPr>
            <a:r>
              <a:rPr lang="en-US" sz="1200" b="0" i="0" u="none" strike="noStrike" cap="none" dirty="0">
                <a:solidFill>
                  <a:srgbClr val="374151"/>
                </a:solidFill>
                <a:latin typeface="Arial" panose="020B0604020202020204" pitchFamily="34" charset="0"/>
                <a:ea typeface="Montserrat"/>
                <a:cs typeface="Arial" panose="020B0604020202020204" pitchFamily="34" charset="0"/>
                <a:sym typeface="Montserrat"/>
              </a:rPr>
              <a:t>1. Use your </a:t>
            </a:r>
            <a:r>
              <a:rPr lang="en-US" sz="1200" b="1" i="0" u="sng" strike="noStrike" cap="none" dirty="0">
                <a:solidFill>
                  <a:srgbClr val="374151"/>
                </a:solidFill>
                <a:latin typeface="Arial" panose="020B0604020202020204" pitchFamily="34" charset="0"/>
                <a:ea typeface="Montserrat"/>
                <a:cs typeface="Arial" panose="020B0604020202020204" pitchFamily="34" charset="0"/>
                <a:sym typeface="Montserrat"/>
              </a:rPr>
              <a:t>observations </a:t>
            </a:r>
            <a:r>
              <a:rPr lang="en-US" sz="1200" b="0" i="0" u="none" strike="noStrike" cap="none" dirty="0">
                <a:solidFill>
                  <a:srgbClr val="374151"/>
                </a:solidFill>
                <a:latin typeface="Arial" panose="020B0604020202020204" pitchFamily="34" charset="0"/>
                <a:ea typeface="Montserrat"/>
                <a:cs typeface="Arial" panose="020B0604020202020204" pitchFamily="34" charset="0"/>
                <a:sym typeface="Montserrat"/>
              </a:rPr>
              <a:t>from the 21st Century Skill Observation Tool (</a:t>
            </a:r>
            <a:r>
              <a:rPr lang="en-US" sz="1200" b="1" i="0" u="none" strike="noStrike" cap="none" dirty="0">
                <a:solidFill>
                  <a:srgbClr val="374151"/>
                </a:solidFill>
                <a:latin typeface="Arial" panose="020B0604020202020204" pitchFamily="34" charset="0"/>
                <a:ea typeface="Montserrat"/>
                <a:cs typeface="Arial" panose="020B0604020202020204" pitchFamily="34" charset="0"/>
                <a:sym typeface="Montserrat"/>
              </a:rPr>
              <a:t>Template 1</a:t>
            </a:r>
            <a:r>
              <a:rPr lang="en-US" sz="1200" b="0" i="0" u="none" strike="noStrike" cap="none" dirty="0">
                <a:solidFill>
                  <a:srgbClr val="374151"/>
                </a:solidFill>
                <a:latin typeface="Arial" panose="020B0604020202020204" pitchFamily="34" charset="0"/>
                <a:ea typeface="Montserrat"/>
                <a:cs typeface="Arial" panose="020B0604020202020204" pitchFamily="34" charset="0"/>
                <a:sym typeface="Montserrat"/>
              </a:rPr>
              <a:t>) to help you to decide what score you will give each participant for each sub-skill.</a:t>
            </a:r>
          </a:p>
        </p:txBody>
      </p:sp>
      <p:sp>
        <p:nvSpPr>
          <p:cNvPr id="19" name="TextBox 18">
            <a:extLst>
              <a:ext uri="{FF2B5EF4-FFF2-40B4-BE49-F238E27FC236}">
                <a16:creationId xmlns:a16="http://schemas.microsoft.com/office/drawing/2014/main" id="{E11C66FF-9954-3324-1106-6805DB866386}"/>
              </a:ext>
            </a:extLst>
          </p:cNvPr>
          <p:cNvSpPr txBox="1"/>
          <p:nvPr/>
        </p:nvSpPr>
        <p:spPr>
          <a:xfrm>
            <a:off x="209550" y="2055912"/>
            <a:ext cx="4019550" cy="461665"/>
          </a:xfrm>
          <a:prstGeom prst="rect">
            <a:avLst/>
          </a:prstGeom>
          <a:noFill/>
        </p:spPr>
        <p:txBody>
          <a:bodyPr wrap="square">
            <a:spAutoFit/>
          </a:bodyPr>
          <a:lstStyle/>
          <a:p>
            <a:pPr marR="0" lvl="0" algn="l" rtl="0">
              <a:lnSpc>
                <a:spcPct val="100000"/>
              </a:lnSpc>
              <a:spcBef>
                <a:spcPts val="0"/>
              </a:spcBef>
              <a:spcAft>
                <a:spcPts val="0"/>
              </a:spcAft>
              <a:buClr>
                <a:srgbClr val="000000"/>
              </a:buClr>
              <a:buSzPts val="1400"/>
            </a:pPr>
            <a:r>
              <a:rPr lang="en-US" sz="1200" b="1" i="0" u="sng" strike="noStrike" cap="none" dirty="0">
                <a:solidFill>
                  <a:srgbClr val="374151"/>
                </a:solidFill>
                <a:latin typeface="Arial" panose="020B0604020202020204" pitchFamily="34" charset="0"/>
                <a:ea typeface="Montserrat"/>
                <a:cs typeface="Arial" panose="020B0604020202020204" pitchFamily="34" charset="0"/>
                <a:sym typeface="Montserrat"/>
              </a:rPr>
              <a:t>2. Score </a:t>
            </a:r>
            <a:r>
              <a:rPr lang="en-US" sz="1200" b="0" i="0" u="none" strike="noStrike" cap="none" dirty="0">
                <a:solidFill>
                  <a:srgbClr val="374151"/>
                </a:solidFill>
                <a:latin typeface="Arial" panose="020B0604020202020204" pitchFamily="34" charset="0"/>
                <a:ea typeface="Montserrat"/>
                <a:cs typeface="Arial" panose="020B0604020202020204" pitchFamily="34" charset="0"/>
                <a:sym typeface="Montserrat"/>
              </a:rPr>
              <a:t>each sub-skill based on how often it was observed.</a:t>
            </a:r>
            <a:endParaRPr lang="en-US" sz="1200" dirty="0"/>
          </a:p>
        </p:txBody>
      </p:sp>
      <p:sp>
        <p:nvSpPr>
          <p:cNvPr id="21" name="TextBox 20">
            <a:extLst>
              <a:ext uri="{FF2B5EF4-FFF2-40B4-BE49-F238E27FC236}">
                <a16:creationId xmlns:a16="http://schemas.microsoft.com/office/drawing/2014/main" id="{E2E01EB8-9209-2A6A-310C-960AC4305254}"/>
              </a:ext>
            </a:extLst>
          </p:cNvPr>
          <p:cNvSpPr txBox="1"/>
          <p:nvPr/>
        </p:nvSpPr>
        <p:spPr>
          <a:xfrm>
            <a:off x="198120" y="2777728"/>
            <a:ext cx="4046220" cy="646331"/>
          </a:xfrm>
          <a:prstGeom prst="rect">
            <a:avLst/>
          </a:prstGeom>
          <a:noFill/>
        </p:spPr>
        <p:txBody>
          <a:bodyPr wrap="square">
            <a:spAutoFit/>
          </a:bodyPr>
          <a:lstStyle/>
          <a:p>
            <a:pPr marR="0" lvl="0" algn="l" rtl="0">
              <a:lnSpc>
                <a:spcPct val="100000"/>
              </a:lnSpc>
              <a:spcBef>
                <a:spcPts val="0"/>
              </a:spcBef>
              <a:spcAft>
                <a:spcPts val="0"/>
              </a:spcAft>
              <a:buClr>
                <a:srgbClr val="000000"/>
              </a:buClr>
              <a:buSzPts val="1400"/>
            </a:pPr>
            <a:r>
              <a:rPr lang="en-US" sz="1200" b="1" i="0" u="sng" strike="noStrike" cap="none" dirty="0">
                <a:solidFill>
                  <a:srgbClr val="374151"/>
                </a:solidFill>
                <a:latin typeface="Arial" panose="020B0604020202020204" pitchFamily="34" charset="0"/>
                <a:ea typeface="Montserrat"/>
                <a:cs typeface="Arial" panose="020B0604020202020204" pitchFamily="34" charset="0"/>
                <a:sym typeface="Montserrat"/>
              </a:rPr>
              <a:t>3. Record </a:t>
            </a:r>
            <a:r>
              <a:rPr lang="en-US" sz="1200" b="0" i="0" u="none" strike="noStrike" cap="none" dirty="0">
                <a:solidFill>
                  <a:srgbClr val="374151"/>
                </a:solidFill>
                <a:latin typeface="Arial" panose="020B0604020202020204" pitchFamily="34" charset="0"/>
                <a:ea typeface="Montserrat"/>
                <a:cs typeface="Arial" panose="020B0604020202020204" pitchFamily="34" charset="0"/>
                <a:sym typeface="Montserrat"/>
              </a:rPr>
              <a:t>these scores on the Subject Teacher Capturing Template (</a:t>
            </a:r>
            <a:r>
              <a:rPr lang="en-US" sz="1200" b="1" i="0" u="none" strike="noStrike" cap="none" dirty="0">
                <a:solidFill>
                  <a:srgbClr val="374151"/>
                </a:solidFill>
                <a:latin typeface="Arial" panose="020B0604020202020204" pitchFamily="34" charset="0"/>
                <a:ea typeface="Montserrat"/>
                <a:cs typeface="Arial" panose="020B0604020202020204" pitchFamily="34" charset="0"/>
                <a:sym typeface="Montserrat"/>
              </a:rPr>
              <a:t>Template 2</a:t>
            </a:r>
            <a:r>
              <a:rPr lang="en-US" sz="1200" b="0" i="0" u="none" strike="noStrike" cap="none" dirty="0">
                <a:solidFill>
                  <a:srgbClr val="374151"/>
                </a:solidFill>
                <a:latin typeface="Arial" panose="020B0604020202020204" pitchFamily="34" charset="0"/>
                <a:ea typeface="Montserrat"/>
                <a:cs typeface="Arial" panose="020B0604020202020204" pitchFamily="34" charset="0"/>
                <a:sym typeface="Montserrat"/>
              </a:rPr>
              <a:t>). Each skill's score is the total of its 3 sub-skills.</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1"/>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457200" lvl="0" indent="-228600" algn="l" rtl="0">
              <a:lnSpc>
                <a:spcPct val="90000"/>
              </a:lnSpc>
              <a:spcBef>
                <a:spcPts val="800"/>
              </a:spcBef>
              <a:spcAft>
                <a:spcPts val="0"/>
              </a:spcAft>
              <a:buSzPts val="2100"/>
              <a:buNone/>
            </a:pPr>
            <a:r>
              <a:rPr lang="en-US"/>
              <a:t>The scoring rubric </a:t>
            </a:r>
            <a:endParaRPr/>
          </a:p>
        </p:txBody>
      </p:sp>
      <p:sp>
        <p:nvSpPr>
          <p:cNvPr id="345" name="Google Shape;345;p41"/>
          <p:cNvSpPr txBox="1"/>
          <p:nvPr/>
        </p:nvSpPr>
        <p:spPr>
          <a:xfrm>
            <a:off x="369600" y="1109600"/>
            <a:ext cx="8404800" cy="187740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latin typeface="Arial" panose="020B0604020202020204" pitchFamily="34" charset="0"/>
                <a:ea typeface="Montserrat"/>
                <a:cs typeface="Arial" panose="020B0604020202020204" pitchFamily="34" charset="0"/>
                <a:sym typeface="Montserrat"/>
              </a:rPr>
              <a:t>0	</a:t>
            </a:r>
            <a:r>
              <a:rPr lang="en-US" sz="2200" b="1" dirty="0">
                <a:latin typeface="Arial" panose="020B0604020202020204" pitchFamily="34" charset="0"/>
                <a:ea typeface="Montserrat"/>
                <a:cs typeface="Arial" panose="020B0604020202020204" pitchFamily="34" charset="0"/>
                <a:sym typeface="Montserrat"/>
              </a:rPr>
              <a:t>Never</a:t>
            </a:r>
            <a:r>
              <a:rPr lang="en-US" sz="2200" dirty="0">
                <a:latin typeface="Arial" panose="020B0604020202020204" pitchFamily="34" charset="0"/>
                <a:ea typeface="Montserrat"/>
                <a:cs typeface="Arial" panose="020B0604020202020204" pitchFamily="34" charset="0"/>
                <a:sym typeface="Montserrat"/>
              </a:rPr>
              <a:t>: The behaviour was not seen</a:t>
            </a:r>
            <a:endParaRPr sz="2200" dirty="0">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r>
              <a:rPr lang="en-US" sz="2200" dirty="0">
                <a:latin typeface="Arial" panose="020B0604020202020204" pitchFamily="34" charset="0"/>
                <a:ea typeface="Montserrat"/>
                <a:cs typeface="Arial" panose="020B0604020202020204" pitchFamily="34" charset="0"/>
                <a:sym typeface="Montserrat"/>
              </a:rPr>
              <a:t>1	</a:t>
            </a:r>
            <a:r>
              <a:rPr lang="en-US" sz="2200" b="1" dirty="0">
                <a:latin typeface="Arial" panose="020B0604020202020204" pitchFamily="34" charset="0"/>
                <a:ea typeface="Montserrat"/>
                <a:cs typeface="Arial" panose="020B0604020202020204" pitchFamily="34" charset="0"/>
                <a:sym typeface="Montserrat"/>
              </a:rPr>
              <a:t>Rarely</a:t>
            </a:r>
            <a:r>
              <a:rPr lang="en-US" sz="2200" dirty="0">
                <a:latin typeface="Arial" panose="020B0604020202020204" pitchFamily="34" charset="0"/>
                <a:ea typeface="Montserrat"/>
                <a:cs typeface="Arial" panose="020B0604020202020204" pitchFamily="34" charset="0"/>
                <a:sym typeface="Montserrat"/>
              </a:rPr>
              <a:t>: The behaviour occurs but not often</a:t>
            </a:r>
            <a:endParaRPr sz="2200" dirty="0">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r>
              <a:rPr lang="en-US" sz="2200" dirty="0">
                <a:latin typeface="Arial" panose="020B0604020202020204" pitchFamily="34" charset="0"/>
                <a:ea typeface="Montserrat"/>
                <a:cs typeface="Arial" panose="020B0604020202020204" pitchFamily="34" charset="0"/>
                <a:sym typeface="Montserrat"/>
              </a:rPr>
              <a:t>2	</a:t>
            </a:r>
            <a:r>
              <a:rPr lang="en-US" sz="2200" b="1" dirty="0">
                <a:latin typeface="Arial" panose="020B0604020202020204" pitchFamily="34" charset="0"/>
                <a:ea typeface="Montserrat"/>
                <a:cs typeface="Arial" panose="020B0604020202020204" pitchFamily="34" charset="0"/>
                <a:sym typeface="Montserrat"/>
              </a:rPr>
              <a:t>Sometimes</a:t>
            </a:r>
            <a:r>
              <a:rPr lang="en-US" sz="2200" dirty="0">
                <a:latin typeface="Arial" panose="020B0604020202020204" pitchFamily="34" charset="0"/>
                <a:ea typeface="Montserrat"/>
                <a:cs typeface="Arial" panose="020B0604020202020204" pitchFamily="34" charset="0"/>
                <a:sym typeface="Montserrat"/>
              </a:rPr>
              <a:t>: The behaviour occurs about half the time</a:t>
            </a:r>
            <a:endParaRPr sz="2200" dirty="0">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r>
              <a:rPr lang="en-US" sz="2200" dirty="0">
                <a:latin typeface="Arial" panose="020B0604020202020204" pitchFamily="34" charset="0"/>
                <a:ea typeface="Montserrat"/>
                <a:cs typeface="Arial" panose="020B0604020202020204" pitchFamily="34" charset="0"/>
                <a:sym typeface="Montserrat"/>
              </a:rPr>
              <a:t>3	</a:t>
            </a:r>
            <a:r>
              <a:rPr lang="en-US" sz="2200" b="1" dirty="0">
                <a:latin typeface="Arial" panose="020B0604020202020204" pitchFamily="34" charset="0"/>
                <a:ea typeface="Montserrat"/>
                <a:cs typeface="Arial" panose="020B0604020202020204" pitchFamily="34" charset="0"/>
                <a:sym typeface="Montserrat"/>
              </a:rPr>
              <a:t>Often</a:t>
            </a:r>
            <a:r>
              <a:rPr lang="en-US" sz="2200" dirty="0">
                <a:latin typeface="Arial" panose="020B0604020202020204" pitchFamily="34" charset="0"/>
                <a:ea typeface="Montserrat"/>
                <a:cs typeface="Arial" panose="020B0604020202020204" pitchFamily="34" charset="0"/>
                <a:sym typeface="Montserrat"/>
              </a:rPr>
              <a:t>: The behaviour occurs most of the time</a:t>
            </a:r>
            <a:endParaRPr sz="2200" dirty="0">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r>
              <a:rPr lang="en-US" sz="2200" dirty="0">
                <a:latin typeface="Arial" panose="020B0604020202020204" pitchFamily="34" charset="0"/>
                <a:ea typeface="Montserrat"/>
                <a:cs typeface="Arial" panose="020B0604020202020204" pitchFamily="34" charset="0"/>
                <a:sym typeface="Montserrat"/>
              </a:rPr>
              <a:t>4	</a:t>
            </a:r>
            <a:r>
              <a:rPr lang="en-US" sz="2200" b="1" dirty="0">
                <a:latin typeface="Arial" panose="020B0604020202020204" pitchFamily="34" charset="0"/>
                <a:ea typeface="Montserrat"/>
                <a:cs typeface="Arial" panose="020B0604020202020204" pitchFamily="34" charset="0"/>
                <a:sym typeface="Montserrat"/>
              </a:rPr>
              <a:t>Always</a:t>
            </a:r>
            <a:r>
              <a:rPr lang="en-US" sz="2200" dirty="0">
                <a:latin typeface="Arial" panose="020B0604020202020204" pitchFamily="34" charset="0"/>
                <a:ea typeface="Montserrat"/>
                <a:cs typeface="Arial" panose="020B0604020202020204" pitchFamily="34" charset="0"/>
                <a:sym typeface="Montserrat"/>
              </a:rPr>
              <a:t>: The behaviour is consistent and regular </a:t>
            </a:r>
            <a:endParaRPr sz="2200" dirty="0">
              <a:latin typeface="Arial" panose="020B0604020202020204" pitchFamily="34" charset="0"/>
              <a:ea typeface="Montserrat"/>
              <a:cs typeface="Arial" panose="020B0604020202020204" pitchFamily="34" charset="0"/>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4"/>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457200" lvl="0" indent="-228600" algn="l" rtl="0">
              <a:lnSpc>
                <a:spcPct val="90000"/>
              </a:lnSpc>
              <a:spcBef>
                <a:spcPts val="800"/>
              </a:spcBef>
              <a:spcAft>
                <a:spcPts val="0"/>
              </a:spcAft>
              <a:buSzPts val="2100"/>
              <a:buNone/>
            </a:pPr>
            <a:r>
              <a:rPr lang="en-US"/>
              <a:t>Template 3: Consolidation </a:t>
            </a:r>
            <a:endParaRPr/>
          </a:p>
        </p:txBody>
      </p:sp>
      <p:pic>
        <p:nvPicPr>
          <p:cNvPr id="365" name="Google Shape;365;p44"/>
          <p:cNvPicPr preferRelativeResize="0"/>
          <p:nvPr/>
        </p:nvPicPr>
        <p:blipFill rotWithShape="1">
          <a:blip r:embed="rId3">
            <a:alphaModFix/>
          </a:blip>
          <a:srcRect b="17660"/>
          <a:stretch/>
        </p:blipFill>
        <p:spPr>
          <a:xfrm>
            <a:off x="486156" y="899347"/>
            <a:ext cx="8090916" cy="1871286"/>
          </a:xfrm>
          <a:prstGeom prst="rect">
            <a:avLst/>
          </a:prstGeom>
          <a:noFill/>
          <a:ln>
            <a:noFill/>
          </a:ln>
        </p:spPr>
      </p:pic>
      <p:sp>
        <p:nvSpPr>
          <p:cNvPr id="366" name="Google Shape;366;p44"/>
          <p:cNvSpPr txBox="1"/>
          <p:nvPr/>
        </p:nvSpPr>
        <p:spPr>
          <a:xfrm>
            <a:off x="402336" y="2882455"/>
            <a:ext cx="8567928" cy="1354176"/>
          </a:xfrm>
          <a:prstGeom prst="rect">
            <a:avLst/>
          </a:prstGeom>
          <a:noFill/>
          <a:ln>
            <a:noFill/>
          </a:ln>
        </p:spPr>
        <p:txBody>
          <a:bodyPr spcFirstLastPara="1" wrap="square" lIns="91425" tIns="45700" rIns="91425" bIns="45700" anchor="t" anchorCtr="0">
            <a:spAutoFit/>
          </a:bodyPr>
          <a:lstStyle/>
          <a:p>
            <a:pPr marL="228600" marR="0" lvl="0" indent="-228600" algn="l" rtl="0">
              <a:lnSpc>
                <a:spcPct val="100000"/>
              </a:lnSpc>
              <a:spcBef>
                <a:spcPts val="0"/>
              </a:spcBef>
              <a:spcAft>
                <a:spcPts val="0"/>
              </a:spcAft>
              <a:buClr>
                <a:srgbClr val="000000"/>
              </a:buClr>
              <a:buSzPts val="1200"/>
              <a:buFont typeface="Arial"/>
              <a:buAutoNum type="arabicPeriod"/>
            </a:pPr>
            <a:r>
              <a:rPr lang="en-US" sz="1200" b="1" i="0" u="none" strike="noStrike" cap="none" dirty="0">
                <a:solidFill>
                  <a:srgbClr val="374151"/>
                </a:solidFill>
                <a:latin typeface="Arial" panose="020B0604020202020204" pitchFamily="34" charset="0"/>
                <a:ea typeface="Montserrat"/>
                <a:cs typeface="Arial" panose="020B0604020202020204" pitchFamily="34" charset="0"/>
                <a:sym typeface="Montserrat"/>
              </a:rPr>
              <a:t>Subject teachers give </a:t>
            </a:r>
            <a:r>
              <a:rPr lang="en-US" sz="1200" b="0" i="0" u="none" strike="noStrike" cap="none" dirty="0">
                <a:solidFill>
                  <a:srgbClr val="374151"/>
                </a:solidFill>
                <a:latin typeface="Arial" panose="020B0604020202020204" pitchFamily="34" charset="0"/>
                <a:ea typeface="Montserrat"/>
                <a:cs typeface="Arial" panose="020B0604020202020204" pitchFamily="34" charset="0"/>
                <a:sym typeface="Montserrat"/>
              </a:rPr>
              <a:t>their filled 'Subject Teacher Capturing Tool' (Template 2) to the </a:t>
            </a:r>
            <a:r>
              <a:rPr lang="en-US" sz="1200" b="1" i="0" u="none" strike="noStrike" cap="none" dirty="0">
                <a:solidFill>
                  <a:srgbClr val="374151"/>
                </a:solidFill>
                <a:latin typeface="Arial" panose="020B0604020202020204" pitchFamily="34" charset="0"/>
                <a:ea typeface="Montserrat"/>
                <a:cs typeface="Arial" panose="020B0604020202020204" pitchFamily="34" charset="0"/>
                <a:sym typeface="Montserrat"/>
              </a:rPr>
              <a:t>class teacher</a:t>
            </a:r>
            <a:r>
              <a:rPr lang="en-US" sz="1200" b="0" i="0" u="none" strike="noStrike" cap="none" dirty="0">
                <a:solidFill>
                  <a:srgbClr val="374151"/>
                </a:solidFill>
                <a:latin typeface="Arial" panose="020B0604020202020204" pitchFamily="34" charset="0"/>
                <a:ea typeface="Montserrat"/>
                <a:cs typeface="Arial" panose="020B0604020202020204" pitchFamily="34" charset="0"/>
                <a:sym typeface="Montserrat"/>
              </a:rPr>
              <a:t>.</a:t>
            </a:r>
            <a:endParaRPr dirty="0"/>
          </a:p>
          <a:p>
            <a:pPr marL="273050" marR="0" lvl="0" indent="-228600" algn="l" rtl="0">
              <a:lnSpc>
                <a:spcPct val="100000"/>
              </a:lnSpc>
              <a:spcBef>
                <a:spcPts val="0"/>
              </a:spcBef>
              <a:spcAft>
                <a:spcPts val="0"/>
              </a:spcAft>
              <a:buClr>
                <a:srgbClr val="000000"/>
              </a:buClr>
              <a:buSzPts val="700"/>
              <a:buFont typeface="+mj-lt"/>
              <a:buAutoNum type="arabicPeriod"/>
            </a:pPr>
            <a:endParaRPr sz="700" b="0" i="0" u="none" strike="noStrike" cap="none" dirty="0">
              <a:solidFill>
                <a:srgbClr val="374151"/>
              </a:solidFill>
              <a:latin typeface="Arial" panose="020B0604020202020204" pitchFamily="34" charset="0"/>
              <a:ea typeface="Montserrat"/>
              <a:cs typeface="Arial" panose="020B0604020202020204" pitchFamily="34" charset="0"/>
              <a:sym typeface="Montserrat"/>
            </a:endParaRPr>
          </a:p>
          <a:p>
            <a:pPr marL="228600" marR="0" lvl="0" indent="-2286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374151"/>
                </a:solidFill>
                <a:latin typeface="Arial" panose="020B0604020202020204" pitchFamily="34" charset="0"/>
                <a:ea typeface="Montserrat"/>
                <a:cs typeface="Arial" panose="020B0604020202020204" pitchFamily="34" charset="0"/>
                <a:sym typeface="Montserrat"/>
              </a:rPr>
              <a:t>The class teacher </a:t>
            </a:r>
            <a:r>
              <a:rPr lang="en-US" sz="1200" b="1" i="0" u="none" strike="noStrike" cap="none" dirty="0">
                <a:solidFill>
                  <a:srgbClr val="374151"/>
                </a:solidFill>
                <a:latin typeface="Arial" panose="020B0604020202020204" pitchFamily="34" charset="0"/>
                <a:ea typeface="Montserrat"/>
                <a:cs typeface="Arial" panose="020B0604020202020204" pitchFamily="34" charset="0"/>
                <a:sym typeface="Montserrat"/>
              </a:rPr>
              <a:t>combines</a:t>
            </a:r>
            <a:r>
              <a:rPr lang="en-US" sz="1200" b="0" i="0" u="none" strike="noStrike" cap="none" dirty="0">
                <a:solidFill>
                  <a:srgbClr val="374151"/>
                </a:solidFill>
                <a:latin typeface="Arial" panose="020B0604020202020204" pitchFamily="34" charset="0"/>
                <a:ea typeface="Montserrat"/>
                <a:cs typeface="Arial" panose="020B0604020202020204" pitchFamily="34" charset="0"/>
                <a:sym typeface="Montserrat"/>
              </a:rPr>
              <a:t> all scores from different subjects into 'Class Teacher Consolidation Template' (Template 3).</a:t>
            </a:r>
            <a:endParaRPr dirty="0"/>
          </a:p>
          <a:p>
            <a:pPr marL="273050" marR="0" lvl="0" indent="-228600" algn="l" rtl="0">
              <a:lnSpc>
                <a:spcPct val="100000"/>
              </a:lnSpc>
              <a:spcBef>
                <a:spcPts val="0"/>
              </a:spcBef>
              <a:spcAft>
                <a:spcPts val="0"/>
              </a:spcAft>
              <a:buClr>
                <a:srgbClr val="000000"/>
              </a:buClr>
              <a:buSzPts val="700"/>
              <a:buFont typeface="+mj-lt"/>
              <a:buAutoNum type="arabicPeriod"/>
            </a:pPr>
            <a:endParaRPr sz="700" b="0" i="0" u="none" strike="noStrike" cap="none" dirty="0">
              <a:solidFill>
                <a:srgbClr val="374151"/>
              </a:solidFill>
              <a:latin typeface="Arial" panose="020B0604020202020204" pitchFamily="34" charset="0"/>
              <a:ea typeface="Montserrat"/>
              <a:cs typeface="Arial" panose="020B0604020202020204" pitchFamily="34" charset="0"/>
              <a:sym typeface="Montserrat"/>
            </a:endParaRPr>
          </a:p>
          <a:p>
            <a:pPr marL="228600" marR="0" lvl="0" indent="-2286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374151"/>
                </a:solidFill>
                <a:latin typeface="Arial" panose="020B0604020202020204" pitchFamily="34" charset="0"/>
                <a:ea typeface="Montserrat"/>
                <a:cs typeface="Arial" panose="020B0604020202020204" pitchFamily="34" charset="0"/>
                <a:sym typeface="Montserrat"/>
              </a:rPr>
              <a:t>If done on Excel, this template will </a:t>
            </a:r>
            <a:r>
              <a:rPr lang="en-US" sz="1200" b="1" i="0" u="none" strike="noStrike" cap="none" dirty="0">
                <a:solidFill>
                  <a:srgbClr val="374151"/>
                </a:solidFill>
                <a:latin typeface="Arial" panose="020B0604020202020204" pitchFamily="34" charset="0"/>
                <a:ea typeface="Montserrat"/>
                <a:cs typeface="Arial" panose="020B0604020202020204" pitchFamily="34" charset="0"/>
                <a:sym typeface="Montserrat"/>
              </a:rPr>
              <a:t>automatically convert </a:t>
            </a:r>
            <a:r>
              <a:rPr lang="en-US" sz="1200" b="0" i="0" u="none" strike="noStrike" cap="none" dirty="0">
                <a:solidFill>
                  <a:srgbClr val="374151"/>
                </a:solidFill>
                <a:latin typeface="Arial" panose="020B0604020202020204" pitchFamily="34" charset="0"/>
                <a:ea typeface="Montserrat"/>
                <a:cs typeface="Arial" panose="020B0604020202020204" pitchFamily="34" charset="0"/>
                <a:sym typeface="Montserrat"/>
              </a:rPr>
              <a:t>the scores to a scale of 10, which can then be entered into SA-SAMS.</a:t>
            </a:r>
            <a:endParaRPr dirty="0"/>
          </a:p>
          <a:p>
            <a:pPr marL="279400" marR="0" lvl="0" indent="-228600" algn="l" rtl="0">
              <a:lnSpc>
                <a:spcPct val="100000"/>
              </a:lnSpc>
              <a:spcBef>
                <a:spcPts val="0"/>
              </a:spcBef>
              <a:spcAft>
                <a:spcPts val="0"/>
              </a:spcAft>
              <a:buClr>
                <a:srgbClr val="000000"/>
              </a:buClr>
              <a:buSzPts val="800"/>
              <a:buFont typeface="+mj-lt"/>
              <a:buAutoNum type="arabicPeriod"/>
            </a:pPr>
            <a:endParaRPr sz="800" b="0" i="0" u="none" strike="noStrike" cap="none" dirty="0">
              <a:solidFill>
                <a:srgbClr val="374151"/>
              </a:solidFill>
              <a:latin typeface="Arial" panose="020B0604020202020204" pitchFamily="34" charset="0"/>
              <a:ea typeface="Montserrat"/>
              <a:cs typeface="Arial" panose="020B0604020202020204" pitchFamily="34" charset="0"/>
              <a:sym typeface="Montserrat"/>
            </a:endParaRPr>
          </a:p>
          <a:p>
            <a:pPr marL="228600" marR="0" lvl="0" indent="-2286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374151"/>
                </a:solidFill>
                <a:latin typeface="Arial" panose="020B0604020202020204" pitchFamily="34" charset="0"/>
                <a:ea typeface="Montserrat"/>
                <a:cs typeface="Arial" panose="020B0604020202020204" pitchFamily="34" charset="0"/>
                <a:sym typeface="Montserrat"/>
              </a:rPr>
              <a:t>Finally, Template 3 is given to the person in charge of entering scores into SA-SAMS.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6C1A1"/>
        </a:solidFill>
        <a:effectLst/>
      </p:bgPr>
    </p:bg>
    <p:spTree>
      <p:nvGrpSpPr>
        <p:cNvPr id="1" name="Shape 143"/>
        <p:cNvGrpSpPr/>
        <p:nvPr/>
      </p:nvGrpSpPr>
      <p:grpSpPr>
        <a:xfrm>
          <a:off x="0" y="0"/>
          <a:ext cx="0" cy="0"/>
          <a:chOff x="0" y="0"/>
          <a:chExt cx="0" cy="0"/>
        </a:xfrm>
      </p:grpSpPr>
      <p:sp>
        <p:nvSpPr>
          <p:cNvPr id="144" name="Google Shape;144;p7"/>
          <p:cNvSpPr txBox="1">
            <a:spLocks noGrp="1"/>
          </p:cNvSpPr>
          <p:nvPr>
            <p:ph type="title" idx="4294967295"/>
          </p:nvPr>
        </p:nvSpPr>
        <p:spPr>
          <a:xfrm>
            <a:off x="362606" y="1259051"/>
            <a:ext cx="8982871" cy="213995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4500"/>
              <a:buFont typeface="Calibri"/>
              <a:buNone/>
            </a:pPr>
            <a:r>
              <a:rPr lang="en-US" sz="7200" b="1" dirty="0">
                <a:solidFill>
                  <a:schemeClr val="lt1"/>
                </a:solidFill>
                <a:latin typeface="Arial"/>
                <a:ea typeface="Arial"/>
                <a:cs typeface="Arial"/>
                <a:sym typeface="Arial"/>
              </a:rPr>
              <a:t>ICEBREAKER </a:t>
            </a:r>
            <a:endParaRPr sz="7200" b="1" dirty="0">
              <a:solidFill>
                <a:schemeClr val="lt1"/>
              </a:solidFill>
              <a:latin typeface="Arial"/>
              <a:ea typeface="Arial"/>
              <a:cs typeface="Arial"/>
              <a:sym typeface="Arial"/>
            </a:endParaRPr>
          </a:p>
        </p:txBody>
      </p:sp>
      <p:sp>
        <p:nvSpPr>
          <p:cNvPr id="145" name="Google Shape;145;p7"/>
          <p:cNvSpPr txBox="1"/>
          <p:nvPr/>
        </p:nvSpPr>
        <p:spPr>
          <a:xfrm>
            <a:off x="400323" y="3108732"/>
            <a:ext cx="72174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chemeClr val="lt1"/>
                </a:solidFill>
                <a:latin typeface="Calibri"/>
                <a:ea typeface="Calibri"/>
                <a:cs typeface="Calibri"/>
                <a:sym typeface="Calibri"/>
              </a:rPr>
              <a:t>Preparing to use our 21</a:t>
            </a:r>
            <a:r>
              <a:rPr lang="en-US" sz="1600" b="0" i="1" u="none" strike="noStrike" cap="none" baseline="30000">
                <a:solidFill>
                  <a:schemeClr val="lt1"/>
                </a:solidFill>
                <a:latin typeface="Calibri"/>
                <a:ea typeface="Calibri"/>
                <a:cs typeface="Calibri"/>
                <a:sym typeface="Calibri"/>
              </a:rPr>
              <a:t>st</a:t>
            </a:r>
            <a:r>
              <a:rPr lang="en-US" sz="1600" b="0" i="1" u="none" strike="noStrike" cap="none">
                <a:solidFill>
                  <a:schemeClr val="lt1"/>
                </a:solidFill>
                <a:latin typeface="Calibri"/>
                <a:ea typeface="Calibri"/>
                <a:cs typeface="Calibri"/>
                <a:sym typeface="Calibri"/>
              </a:rPr>
              <a:t>-Century Skills </a:t>
            </a:r>
            <a:endParaRPr sz="1600" b="0" i="1" u="none" strike="noStrike" cap="none">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5"/>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457200" lvl="0" indent="-228600" algn="l" rtl="0">
              <a:lnSpc>
                <a:spcPct val="90000"/>
              </a:lnSpc>
              <a:spcBef>
                <a:spcPts val="800"/>
              </a:spcBef>
              <a:spcAft>
                <a:spcPts val="0"/>
              </a:spcAft>
              <a:buSzPts val="2100"/>
              <a:buNone/>
            </a:pPr>
            <a:r>
              <a:rPr lang="en-US"/>
              <a:t>Upload marks to SA SAMS </a:t>
            </a:r>
            <a:endParaRPr/>
          </a:p>
        </p:txBody>
      </p:sp>
      <p:pic>
        <p:nvPicPr>
          <p:cNvPr id="372" name="Google Shape;372;p45"/>
          <p:cNvPicPr preferRelativeResize="0"/>
          <p:nvPr/>
        </p:nvPicPr>
        <p:blipFill rotWithShape="1">
          <a:blip r:embed="rId3">
            <a:alphaModFix/>
          </a:blip>
          <a:srcRect/>
          <a:stretch/>
        </p:blipFill>
        <p:spPr>
          <a:xfrm>
            <a:off x="982615" y="1091247"/>
            <a:ext cx="6977428" cy="300069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6"/>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457200" lvl="0" indent="-228600" algn="l" rtl="0">
              <a:lnSpc>
                <a:spcPct val="90000"/>
              </a:lnSpc>
              <a:spcBef>
                <a:spcPts val="800"/>
              </a:spcBef>
              <a:spcAft>
                <a:spcPts val="0"/>
              </a:spcAft>
              <a:buSzPts val="2100"/>
              <a:buNone/>
            </a:pPr>
            <a:r>
              <a:rPr lang="en-US"/>
              <a:t>Ask the audience </a:t>
            </a:r>
            <a:endParaRPr/>
          </a:p>
        </p:txBody>
      </p:sp>
      <p:pic>
        <p:nvPicPr>
          <p:cNvPr id="378" name="Google Shape;378;p46" descr="A picture containing clothing, footwear, clipart, drawing&#10;&#10;Description automatically generated"/>
          <p:cNvPicPr preferRelativeResize="0"/>
          <p:nvPr/>
        </p:nvPicPr>
        <p:blipFill rotWithShape="1">
          <a:blip r:embed="rId3">
            <a:alphaModFix/>
          </a:blip>
          <a:srcRect/>
          <a:stretch/>
        </p:blipFill>
        <p:spPr>
          <a:xfrm>
            <a:off x="4804533" y="897816"/>
            <a:ext cx="3563119" cy="3816104"/>
          </a:xfrm>
          <a:prstGeom prst="rect">
            <a:avLst/>
          </a:prstGeom>
          <a:noFill/>
          <a:ln>
            <a:noFill/>
          </a:ln>
        </p:spPr>
      </p:pic>
      <p:sp>
        <p:nvSpPr>
          <p:cNvPr id="379" name="Google Shape;379;p46"/>
          <p:cNvSpPr txBox="1"/>
          <p:nvPr/>
        </p:nvSpPr>
        <p:spPr>
          <a:xfrm>
            <a:off x="449580" y="1531620"/>
            <a:ext cx="4046220"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panose="020B0604020202020204" pitchFamily="34" charset="0"/>
                <a:ea typeface="Montserrat"/>
                <a:cs typeface="Arial" panose="020B0604020202020204" pitchFamily="34" charset="0"/>
                <a:sym typeface="Montserrat"/>
              </a:rPr>
              <a:t>SHARE YOUR EXPERIENCES AND  ASK ANY QUESTIONS </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6C1A1"/>
        </a:solidFill>
        <a:effectLst/>
      </p:bgPr>
    </p:bg>
    <p:spTree>
      <p:nvGrpSpPr>
        <p:cNvPr id="1" name="Shape 383"/>
        <p:cNvGrpSpPr/>
        <p:nvPr/>
      </p:nvGrpSpPr>
      <p:grpSpPr>
        <a:xfrm>
          <a:off x="0" y="0"/>
          <a:ext cx="0" cy="0"/>
          <a:chOff x="0" y="0"/>
          <a:chExt cx="0" cy="0"/>
        </a:xfrm>
      </p:grpSpPr>
      <p:sp>
        <p:nvSpPr>
          <p:cNvPr id="384" name="Google Shape;384;p47"/>
          <p:cNvSpPr txBox="1">
            <a:spLocks noGrp="1"/>
          </p:cNvSpPr>
          <p:nvPr>
            <p:ph type="title" idx="4294967295"/>
          </p:nvPr>
        </p:nvSpPr>
        <p:spPr>
          <a:xfrm>
            <a:off x="622738" y="1282700"/>
            <a:ext cx="7886700" cy="213995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4500"/>
              <a:buFont typeface="Calibri"/>
              <a:buNone/>
            </a:pPr>
            <a:r>
              <a:rPr lang="en-US" sz="7200" b="1">
                <a:solidFill>
                  <a:schemeClr val="lt1"/>
                </a:solidFill>
                <a:latin typeface="Arial"/>
                <a:ea typeface="Arial"/>
                <a:cs typeface="Arial"/>
                <a:sym typeface="Arial"/>
              </a:rPr>
              <a:t>ACTIVITY 3: REFLECTING  </a:t>
            </a:r>
            <a:endParaRPr sz="7200" b="1">
              <a:solidFill>
                <a:schemeClr val="lt1"/>
              </a:solidFill>
              <a:latin typeface="Arial"/>
              <a:ea typeface="Arial"/>
              <a:cs typeface="Arial"/>
              <a:sym typeface="Arial"/>
            </a:endParaRPr>
          </a:p>
        </p:txBody>
      </p:sp>
      <p:sp>
        <p:nvSpPr>
          <p:cNvPr id="385" name="Google Shape;385;p47"/>
          <p:cNvSpPr txBox="1"/>
          <p:nvPr/>
        </p:nvSpPr>
        <p:spPr>
          <a:xfrm>
            <a:off x="654897" y="3313411"/>
            <a:ext cx="30000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chemeClr val="lt1"/>
                </a:solidFill>
                <a:latin typeface="Calibri"/>
                <a:ea typeface="Calibri"/>
                <a:cs typeface="Calibri"/>
                <a:sym typeface="Calibri"/>
              </a:rPr>
              <a:t>What did we learn?</a:t>
            </a:r>
            <a:endParaRPr sz="1600" b="0" i="1" u="none" strike="noStrike" cap="non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8"/>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2100"/>
              <a:buNone/>
            </a:pPr>
            <a:r>
              <a:rPr lang="en-US"/>
              <a:t>Activity 3: Why should we reflect </a:t>
            </a:r>
            <a:endParaRPr/>
          </a:p>
        </p:txBody>
      </p:sp>
      <p:sp>
        <p:nvSpPr>
          <p:cNvPr id="391" name="Google Shape;391;p48"/>
          <p:cNvSpPr txBox="1">
            <a:spLocks noGrp="1"/>
          </p:cNvSpPr>
          <p:nvPr>
            <p:ph type="body" idx="2"/>
          </p:nvPr>
        </p:nvSpPr>
        <p:spPr>
          <a:xfrm>
            <a:off x="371474" y="932260"/>
            <a:ext cx="8591447" cy="34503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800"/>
              </a:spcBef>
              <a:spcAft>
                <a:spcPts val="0"/>
              </a:spcAft>
              <a:buSzPts val="2100"/>
              <a:buNone/>
            </a:pPr>
            <a:r>
              <a:rPr lang="en-US" sz="5300"/>
              <a:t>“We do not learn from experience … we learn from reflecting on experience”</a:t>
            </a:r>
            <a:endParaRPr sz="5300"/>
          </a:p>
          <a:p>
            <a:pPr marL="0" lvl="0" indent="0" algn="ctr" rtl="0">
              <a:lnSpc>
                <a:spcPct val="90000"/>
              </a:lnSpc>
              <a:spcBef>
                <a:spcPts val="800"/>
              </a:spcBef>
              <a:spcAft>
                <a:spcPts val="0"/>
              </a:spcAft>
              <a:buClr>
                <a:schemeClr val="dk1"/>
              </a:buClr>
              <a:buSzPts val="1100"/>
              <a:buFont typeface="Arial"/>
              <a:buNone/>
            </a:pPr>
            <a:r>
              <a:rPr lang="en-US" sz="2900" i="1"/>
              <a:t>John Dewey</a:t>
            </a:r>
            <a:endParaRPr sz="2900" i="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9"/>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2100"/>
              <a:buNone/>
            </a:pPr>
            <a:r>
              <a:rPr lang="en-US"/>
              <a:t>Activity 3: Let’s reflect </a:t>
            </a:r>
            <a:endParaRPr/>
          </a:p>
        </p:txBody>
      </p:sp>
      <p:sp>
        <p:nvSpPr>
          <p:cNvPr id="397" name="Google Shape;397;p49"/>
          <p:cNvSpPr txBox="1">
            <a:spLocks noGrp="1"/>
          </p:cNvSpPr>
          <p:nvPr>
            <p:ph type="body" idx="2"/>
          </p:nvPr>
        </p:nvSpPr>
        <p:spPr>
          <a:xfrm>
            <a:off x="371474" y="932260"/>
            <a:ext cx="8591447" cy="3450300"/>
          </a:xfrm>
          <a:prstGeom prst="rect">
            <a:avLst/>
          </a:prstGeom>
          <a:noFill/>
          <a:ln>
            <a:noFill/>
          </a:ln>
        </p:spPr>
        <p:txBody>
          <a:bodyPr spcFirstLastPara="1" wrap="square" lIns="68575" tIns="34275" rIns="68575" bIns="34275" anchor="t" anchorCtr="0">
            <a:normAutofit/>
          </a:bodyPr>
          <a:lstStyle/>
          <a:p>
            <a:pPr marL="457200" lvl="0" indent="-457200" algn="l" rtl="0">
              <a:lnSpc>
                <a:spcPct val="100000"/>
              </a:lnSpc>
              <a:spcBef>
                <a:spcPts val="0"/>
              </a:spcBef>
              <a:spcAft>
                <a:spcPts val="0"/>
              </a:spcAft>
              <a:buSzPts val="2100"/>
              <a:buFont typeface="Montserrat"/>
              <a:buChar char="•"/>
            </a:pPr>
            <a:r>
              <a:rPr lang="en-US" sz="3000" dirty="0">
                <a:latin typeface="Arial" panose="020B0604020202020204" pitchFamily="34" charset="0"/>
                <a:ea typeface="Montserrat"/>
                <a:cs typeface="Arial" panose="020B0604020202020204" pitchFamily="34" charset="0"/>
                <a:sym typeface="Montserrat"/>
              </a:rPr>
              <a:t>Did you observe all skills in 20 minutes?</a:t>
            </a:r>
            <a:endParaRPr sz="3000" dirty="0">
              <a:latin typeface="Arial" panose="020B0604020202020204" pitchFamily="34" charset="0"/>
              <a:ea typeface="Montserrat"/>
              <a:cs typeface="Arial" panose="020B0604020202020204" pitchFamily="34" charset="0"/>
              <a:sym typeface="Montserrat"/>
            </a:endParaRPr>
          </a:p>
          <a:p>
            <a:pPr marL="457200" lvl="0" indent="-323850" algn="l" rtl="0">
              <a:lnSpc>
                <a:spcPct val="100000"/>
              </a:lnSpc>
              <a:spcBef>
                <a:spcPts val="0"/>
              </a:spcBef>
              <a:spcAft>
                <a:spcPts val="0"/>
              </a:spcAft>
              <a:buSzPts val="2100"/>
              <a:buFont typeface="Arial"/>
              <a:buNone/>
            </a:pPr>
            <a:endParaRPr sz="3000" dirty="0">
              <a:latin typeface="Arial" panose="020B0604020202020204" pitchFamily="34" charset="0"/>
              <a:ea typeface="Montserrat"/>
              <a:cs typeface="Arial" panose="020B0604020202020204" pitchFamily="34" charset="0"/>
              <a:sym typeface="Montserrat"/>
            </a:endParaRPr>
          </a:p>
          <a:p>
            <a:pPr marL="457200" lvl="0" indent="-457200" algn="l" rtl="0">
              <a:lnSpc>
                <a:spcPct val="100000"/>
              </a:lnSpc>
              <a:spcBef>
                <a:spcPts val="0"/>
              </a:spcBef>
              <a:spcAft>
                <a:spcPts val="0"/>
              </a:spcAft>
              <a:buSzPts val="2100"/>
              <a:buFont typeface="Montserrat"/>
              <a:buChar char="•"/>
            </a:pPr>
            <a:r>
              <a:rPr lang="en-US" sz="3000" dirty="0">
                <a:latin typeface="Arial" panose="020B0604020202020204" pitchFamily="34" charset="0"/>
                <a:ea typeface="Montserrat"/>
                <a:cs typeface="Arial" panose="020B0604020202020204" pitchFamily="34" charset="0"/>
                <a:sym typeface="Montserrat"/>
              </a:rPr>
              <a:t>What did you find challenging? </a:t>
            </a:r>
            <a:endParaRPr sz="3000" dirty="0">
              <a:latin typeface="Arial" panose="020B0604020202020204" pitchFamily="34" charset="0"/>
              <a:ea typeface="Montserrat"/>
              <a:cs typeface="Arial" panose="020B0604020202020204" pitchFamily="34" charset="0"/>
              <a:sym typeface="Montserrat"/>
            </a:endParaRPr>
          </a:p>
          <a:p>
            <a:pPr marL="457200" lvl="0" indent="-323850" algn="l" rtl="0">
              <a:lnSpc>
                <a:spcPct val="100000"/>
              </a:lnSpc>
              <a:spcBef>
                <a:spcPts val="0"/>
              </a:spcBef>
              <a:spcAft>
                <a:spcPts val="0"/>
              </a:spcAft>
              <a:buSzPts val="2100"/>
              <a:buFont typeface="Arial"/>
              <a:buNone/>
            </a:pPr>
            <a:endParaRPr sz="3000" dirty="0">
              <a:latin typeface="Arial" panose="020B0604020202020204" pitchFamily="34" charset="0"/>
              <a:ea typeface="Montserrat"/>
              <a:cs typeface="Arial" panose="020B0604020202020204" pitchFamily="34" charset="0"/>
              <a:sym typeface="Montserrat"/>
            </a:endParaRPr>
          </a:p>
          <a:p>
            <a:pPr marL="457200" lvl="0" indent="-457200" algn="l" rtl="0">
              <a:lnSpc>
                <a:spcPct val="100000"/>
              </a:lnSpc>
              <a:spcBef>
                <a:spcPts val="0"/>
              </a:spcBef>
              <a:spcAft>
                <a:spcPts val="0"/>
              </a:spcAft>
              <a:buSzPts val="2100"/>
              <a:buFont typeface="Montserrat"/>
              <a:buChar char="•"/>
            </a:pPr>
            <a:r>
              <a:rPr lang="en-US" sz="3000" dirty="0">
                <a:latin typeface="Arial" panose="020B0604020202020204" pitchFamily="34" charset="0"/>
                <a:ea typeface="Montserrat"/>
                <a:cs typeface="Arial" panose="020B0604020202020204" pitchFamily="34" charset="0"/>
                <a:sym typeface="Montserrat"/>
              </a:rPr>
              <a:t>What did you like about this? </a:t>
            </a:r>
            <a:endParaRPr sz="3000" dirty="0">
              <a:latin typeface="Arial" panose="020B0604020202020204" pitchFamily="34" charset="0"/>
              <a:ea typeface="Montserrat"/>
              <a:cs typeface="Arial" panose="020B0604020202020204" pitchFamily="34" charset="0"/>
              <a:sym typeface="Montserrat"/>
            </a:endParaRPr>
          </a:p>
          <a:p>
            <a:pPr marL="457200" lvl="0" indent="-323850" algn="l" rtl="0">
              <a:lnSpc>
                <a:spcPct val="100000"/>
              </a:lnSpc>
              <a:spcBef>
                <a:spcPts val="0"/>
              </a:spcBef>
              <a:spcAft>
                <a:spcPts val="0"/>
              </a:spcAft>
              <a:buSzPts val="2100"/>
              <a:buFont typeface="Arial"/>
              <a:buNone/>
            </a:pPr>
            <a:endParaRPr sz="3000" dirty="0">
              <a:latin typeface="Arial" panose="020B0604020202020204" pitchFamily="34" charset="0"/>
              <a:ea typeface="Montserrat"/>
              <a:cs typeface="Arial" panose="020B0604020202020204" pitchFamily="34" charset="0"/>
              <a:sym typeface="Montserrat"/>
            </a:endParaRPr>
          </a:p>
          <a:p>
            <a:pPr marL="457200" lvl="0" indent="-457200" algn="l" rtl="0">
              <a:lnSpc>
                <a:spcPct val="100000"/>
              </a:lnSpc>
              <a:spcBef>
                <a:spcPts val="0"/>
              </a:spcBef>
              <a:spcAft>
                <a:spcPts val="0"/>
              </a:spcAft>
              <a:buSzPts val="2100"/>
              <a:buFont typeface="Montserrat"/>
              <a:buChar char="•"/>
            </a:pPr>
            <a:r>
              <a:rPr lang="en-US" sz="3000" dirty="0">
                <a:latin typeface="Arial" panose="020B0604020202020204" pitchFamily="34" charset="0"/>
                <a:ea typeface="Montserrat"/>
                <a:cs typeface="Arial" panose="020B0604020202020204" pitchFamily="34" charset="0"/>
                <a:sym typeface="Montserrat"/>
              </a:rPr>
              <a:t>What questions do you have?</a:t>
            </a:r>
            <a:endParaRPr sz="3300" dirty="0">
              <a:latin typeface="Arial" panose="020B0604020202020204" pitchFamily="34" charset="0"/>
              <a:ea typeface="Montserrat"/>
              <a:cs typeface="Arial" panose="020B0604020202020204" pitchFamily="34" charset="0"/>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76C1A1"/>
        </a:solidFill>
        <a:effectLst/>
      </p:bgPr>
    </p:bg>
    <p:spTree>
      <p:nvGrpSpPr>
        <p:cNvPr id="1" name="Shape 401"/>
        <p:cNvGrpSpPr/>
        <p:nvPr/>
      </p:nvGrpSpPr>
      <p:grpSpPr>
        <a:xfrm>
          <a:off x="0" y="0"/>
          <a:ext cx="0" cy="0"/>
          <a:chOff x="0" y="0"/>
          <a:chExt cx="0" cy="0"/>
        </a:xfrm>
      </p:grpSpPr>
      <p:sp>
        <p:nvSpPr>
          <p:cNvPr id="402" name="Google Shape;402;p50"/>
          <p:cNvSpPr txBox="1">
            <a:spLocks noGrp="1"/>
          </p:cNvSpPr>
          <p:nvPr>
            <p:ph type="title" idx="4294967295"/>
          </p:nvPr>
        </p:nvSpPr>
        <p:spPr>
          <a:xfrm>
            <a:off x="709448" y="1290582"/>
            <a:ext cx="7886700" cy="213995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4500"/>
              <a:buFont typeface="Calibri"/>
              <a:buNone/>
            </a:pPr>
            <a:r>
              <a:rPr lang="en-US" sz="7200" b="1">
                <a:solidFill>
                  <a:schemeClr val="lt1"/>
                </a:solidFill>
                <a:latin typeface="Arial"/>
                <a:ea typeface="Arial"/>
                <a:cs typeface="Arial"/>
                <a:sym typeface="Arial"/>
              </a:rPr>
              <a:t>ACTIVITY 4: EMBEDDING  </a:t>
            </a:r>
            <a:endParaRPr sz="7200" b="1">
              <a:solidFill>
                <a:schemeClr val="lt1"/>
              </a:solidFill>
              <a:latin typeface="Arial"/>
              <a:ea typeface="Arial"/>
              <a:cs typeface="Arial"/>
              <a:sym typeface="Arial"/>
            </a:endParaRPr>
          </a:p>
        </p:txBody>
      </p:sp>
      <p:sp>
        <p:nvSpPr>
          <p:cNvPr id="403" name="Google Shape;403;p50"/>
          <p:cNvSpPr txBox="1"/>
          <p:nvPr/>
        </p:nvSpPr>
        <p:spPr>
          <a:xfrm>
            <a:off x="709425" y="3206675"/>
            <a:ext cx="7576500" cy="677100"/>
          </a:xfrm>
          <a:prstGeom prst="rect">
            <a:avLst/>
          </a:prstGeom>
          <a:noFill/>
          <a:ln>
            <a:noFill/>
          </a:ln>
        </p:spPr>
        <p:txBody>
          <a:bodyPr spcFirstLastPara="1" wrap="square" lIns="91425" tIns="91425" rIns="91425" bIns="91425" anchor="b"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chemeClr val="lt1"/>
                </a:solidFill>
                <a:latin typeface="Calibri"/>
                <a:ea typeface="Calibri"/>
                <a:cs typeface="Calibri"/>
                <a:sym typeface="Calibri"/>
              </a:rPr>
              <a:t>Understanding the learning environment and conditions needed to grow and then measure the development of 21st-Century Skills. </a:t>
            </a:r>
            <a:endParaRPr sz="1600" b="0" i="1" u="none" strike="noStrike" cap="none">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1"/>
          <p:cNvSpPr txBox="1"/>
          <p:nvPr/>
        </p:nvSpPr>
        <p:spPr>
          <a:xfrm>
            <a:off x="697450" y="1120375"/>
            <a:ext cx="7787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09" name="Google Shape;409;p51"/>
          <p:cNvSpPr txBox="1"/>
          <p:nvPr/>
        </p:nvSpPr>
        <p:spPr>
          <a:xfrm>
            <a:off x="1073100" y="2146200"/>
            <a:ext cx="7122900" cy="3015411"/>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800"/>
              </a:spcBef>
              <a:spcAft>
                <a:spcPts val="0"/>
              </a:spcAft>
              <a:buClr>
                <a:srgbClr val="000000"/>
              </a:buClr>
              <a:buSzPts val="2800"/>
              <a:buFont typeface="Arial"/>
              <a:buNone/>
            </a:pPr>
            <a:r>
              <a:rPr lang="en-US" sz="2800" b="0" i="1" u="none" strike="noStrike" cap="none" dirty="0">
                <a:solidFill>
                  <a:schemeClr val="dk1"/>
                </a:solidFill>
                <a:latin typeface="Arial" panose="020B0604020202020204" pitchFamily="34" charset="0"/>
                <a:ea typeface="Montserrat"/>
                <a:cs typeface="Arial" panose="020B0604020202020204" pitchFamily="34" charset="0"/>
                <a:sym typeface="Montserrat"/>
              </a:rPr>
              <a:t>How can we </a:t>
            </a:r>
            <a:r>
              <a:rPr lang="en-US" sz="2800" b="0" i="1" u="sng" strike="noStrike" cap="none" dirty="0">
                <a:solidFill>
                  <a:schemeClr val="dk1"/>
                </a:solidFill>
                <a:latin typeface="Arial" panose="020B0604020202020204" pitchFamily="34" charset="0"/>
                <a:ea typeface="Montserrat"/>
                <a:cs typeface="Arial" panose="020B0604020202020204" pitchFamily="34" charset="0"/>
                <a:sym typeface="Montserrat"/>
              </a:rPr>
              <a:t>embed </a:t>
            </a:r>
            <a:r>
              <a:rPr lang="en-US" sz="2800" b="0" i="1" u="none" strike="noStrike" cap="none" dirty="0">
                <a:solidFill>
                  <a:schemeClr val="dk1"/>
                </a:solidFill>
                <a:latin typeface="Arial" panose="020B0604020202020204" pitchFamily="34" charset="0"/>
                <a:ea typeface="Montserrat"/>
                <a:cs typeface="Arial" panose="020B0604020202020204" pitchFamily="34" charset="0"/>
                <a:sym typeface="Montserrat"/>
              </a:rPr>
              <a:t>these 21st-Century Skills into our teaching and learning? </a:t>
            </a:r>
            <a:endParaRPr sz="2800" b="0" i="1" u="none" strike="noStrike" cap="none" dirty="0">
              <a:solidFill>
                <a:schemeClr val="dk1"/>
              </a:solidFill>
              <a:latin typeface="Arial" panose="020B0604020202020204" pitchFamily="34" charset="0"/>
              <a:ea typeface="Montserrat"/>
              <a:cs typeface="Arial" panose="020B0604020202020204" pitchFamily="34" charset="0"/>
              <a:sym typeface="Montserrat"/>
            </a:endParaRPr>
          </a:p>
          <a:p>
            <a:pPr marL="0" marR="0" lvl="0" indent="0" algn="ctr" rtl="0">
              <a:lnSpc>
                <a:spcPct val="90000"/>
              </a:lnSpc>
              <a:spcBef>
                <a:spcPts val="800"/>
              </a:spcBef>
              <a:spcAft>
                <a:spcPts val="0"/>
              </a:spcAft>
              <a:buClr>
                <a:schemeClr val="dk1"/>
              </a:buClr>
              <a:buSzPts val="1100"/>
              <a:buFont typeface="Arial"/>
              <a:buNone/>
            </a:pPr>
            <a:r>
              <a:rPr lang="en-US" sz="2800" b="0" i="1" u="none" strike="noStrike" cap="none" dirty="0">
                <a:solidFill>
                  <a:schemeClr val="dk1"/>
                </a:solidFill>
                <a:latin typeface="Arial" panose="020B0604020202020204" pitchFamily="34" charset="0"/>
                <a:ea typeface="Montserrat"/>
                <a:cs typeface="Arial" panose="020B0604020202020204" pitchFamily="34" charset="0"/>
                <a:sym typeface="Montserrat"/>
              </a:rPr>
              <a:t>Understanding the conditions needed to successfully grow learners’ 21st-Century Skills.</a:t>
            </a:r>
            <a:endParaRPr sz="2800" b="0" i="1" u="none" strike="noStrike" cap="none" dirty="0">
              <a:solidFill>
                <a:schemeClr val="dk1"/>
              </a:solidFill>
              <a:latin typeface="Arial" panose="020B0604020202020204" pitchFamily="34" charset="0"/>
              <a:ea typeface="Montserrat"/>
              <a:cs typeface="Arial" panose="020B0604020202020204" pitchFamily="34" charset="0"/>
              <a:sym typeface="Montserrat"/>
            </a:endParaRPr>
          </a:p>
          <a:p>
            <a:pPr marL="0" marR="0" lvl="0" indent="0" algn="ctr" rtl="0">
              <a:lnSpc>
                <a:spcPct val="115000"/>
              </a:lnSpc>
              <a:spcBef>
                <a:spcPts val="800"/>
              </a:spcBef>
              <a:spcAft>
                <a:spcPts val="0"/>
              </a:spcAft>
              <a:buClr>
                <a:srgbClr val="000000"/>
              </a:buClr>
              <a:buSzPts val="3300"/>
              <a:buFont typeface="Arial"/>
              <a:buNone/>
            </a:pPr>
            <a:endParaRPr sz="3300" b="1" i="1" u="none" strike="noStrike" cap="none" dirty="0">
              <a:solidFill>
                <a:schemeClr val="dk1"/>
              </a:solidFill>
              <a:latin typeface="Arial"/>
              <a:ea typeface="Arial"/>
              <a:cs typeface="Arial"/>
              <a:sym typeface="Arial"/>
            </a:endParaRPr>
          </a:p>
        </p:txBody>
      </p:sp>
      <p:pic>
        <p:nvPicPr>
          <p:cNvPr id="410" name="Google Shape;410;p51"/>
          <p:cNvPicPr preferRelativeResize="0"/>
          <p:nvPr/>
        </p:nvPicPr>
        <p:blipFill rotWithShape="1">
          <a:blip r:embed="rId3">
            <a:alphaModFix/>
          </a:blip>
          <a:srcRect/>
          <a:stretch/>
        </p:blipFill>
        <p:spPr>
          <a:xfrm>
            <a:off x="4168139" y="1188720"/>
            <a:ext cx="1119825" cy="1059383"/>
          </a:xfrm>
          <a:prstGeom prst="rect">
            <a:avLst/>
          </a:prstGeom>
          <a:noFill/>
          <a:ln>
            <a:noFill/>
          </a:ln>
        </p:spPr>
      </p:pic>
      <p:sp>
        <p:nvSpPr>
          <p:cNvPr id="411" name="Google Shape;411;p51"/>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457200" lvl="0" indent="-228600" algn="l" rtl="0">
              <a:lnSpc>
                <a:spcPct val="90000"/>
              </a:lnSpc>
              <a:spcBef>
                <a:spcPts val="800"/>
              </a:spcBef>
              <a:spcAft>
                <a:spcPts val="0"/>
              </a:spcAft>
              <a:buSzPts val="2100"/>
              <a:buNone/>
            </a:pPr>
            <a:r>
              <a:rPr lang="en-US"/>
              <a:t>Objective 2</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2"/>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ct val="75675"/>
              <a:buNone/>
            </a:pPr>
            <a:r>
              <a:rPr lang="en-US"/>
              <a:t>Activity 4: 21st century teaching and learning </a:t>
            </a:r>
            <a:endParaRPr/>
          </a:p>
        </p:txBody>
      </p:sp>
      <p:sp>
        <p:nvSpPr>
          <p:cNvPr id="417" name="Google Shape;417;p52"/>
          <p:cNvSpPr txBox="1">
            <a:spLocks noGrp="1"/>
          </p:cNvSpPr>
          <p:nvPr>
            <p:ph type="body" idx="2"/>
          </p:nvPr>
        </p:nvSpPr>
        <p:spPr>
          <a:xfrm>
            <a:off x="371474" y="932260"/>
            <a:ext cx="8591447" cy="3450300"/>
          </a:xfrm>
          <a:prstGeom prst="rect">
            <a:avLst/>
          </a:prstGeom>
          <a:noFill/>
          <a:ln>
            <a:noFill/>
          </a:ln>
        </p:spPr>
        <p:txBody>
          <a:bodyPr spcFirstLastPara="1" wrap="square" lIns="68575" tIns="34275" rIns="68575" bIns="34275" anchor="t" anchorCtr="0">
            <a:normAutofit fontScale="40000" lnSpcReduction="20000"/>
          </a:bodyPr>
          <a:lstStyle/>
          <a:p>
            <a:pPr marL="0" lvl="0" indent="0" algn="ctr" rtl="0">
              <a:lnSpc>
                <a:spcPct val="115000"/>
              </a:lnSpc>
              <a:spcBef>
                <a:spcPts val="800"/>
              </a:spcBef>
              <a:spcAft>
                <a:spcPts val="0"/>
              </a:spcAft>
              <a:buSzPct val="109375"/>
              <a:buNone/>
            </a:pPr>
            <a:r>
              <a:rPr lang="en-US" sz="4800" dirty="0">
                <a:latin typeface="Arial" panose="020B0604020202020204" pitchFamily="34" charset="0"/>
                <a:ea typeface="Montserrat"/>
                <a:cs typeface="Arial" panose="020B0604020202020204" pitchFamily="34" charset="0"/>
                <a:sym typeface="Montserrat"/>
              </a:rPr>
              <a:t>21st-century </a:t>
            </a:r>
            <a:r>
              <a:rPr lang="en-US" sz="4800" b="1" dirty="0">
                <a:latin typeface="Arial" panose="020B0604020202020204" pitchFamily="34" charset="0"/>
                <a:ea typeface="Montserrat"/>
                <a:cs typeface="Arial" panose="020B0604020202020204" pitchFamily="34" charset="0"/>
                <a:sym typeface="Montserrat"/>
              </a:rPr>
              <a:t>learners </a:t>
            </a:r>
            <a:endParaRPr sz="4800" b="1" dirty="0">
              <a:latin typeface="Arial" panose="020B0604020202020204" pitchFamily="34" charset="0"/>
              <a:ea typeface="Montserrat"/>
              <a:cs typeface="Arial" panose="020B0604020202020204" pitchFamily="34" charset="0"/>
              <a:sym typeface="Montserrat"/>
            </a:endParaRPr>
          </a:p>
          <a:p>
            <a:pPr marL="0" lvl="0" indent="0" algn="ctr" rtl="0">
              <a:lnSpc>
                <a:spcPct val="115000"/>
              </a:lnSpc>
              <a:spcBef>
                <a:spcPts val="800"/>
              </a:spcBef>
              <a:spcAft>
                <a:spcPts val="0"/>
              </a:spcAft>
              <a:buSzPct val="109375"/>
              <a:buNone/>
            </a:pPr>
            <a:r>
              <a:rPr lang="en-US" sz="4800" i="1" dirty="0">
                <a:latin typeface="Arial" panose="020B0604020202020204" pitchFamily="34" charset="0"/>
                <a:ea typeface="Montserrat"/>
                <a:cs typeface="Arial" panose="020B0604020202020204" pitchFamily="34" charset="0"/>
                <a:sym typeface="Montserrat"/>
              </a:rPr>
              <a:t>require </a:t>
            </a:r>
            <a:endParaRPr sz="4800" i="1" dirty="0">
              <a:latin typeface="Arial" panose="020B0604020202020204" pitchFamily="34" charset="0"/>
              <a:ea typeface="Montserrat"/>
              <a:cs typeface="Arial" panose="020B0604020202020204" pitchFamily="34" charset="0"/>
              <a:sym typeface="Montserrat"/>
            </a:endParaRPr>
          </a:p>
          <a:p>
            <a:pPr marL="0" lvl="0" indent="0" algn="ctr" rtl="0">
              <a:lnSpc>
                <a:spcPct val="115000"/>
              </a:lnSpc>
              <a:spcBef>
                <a:spcPts val="800"/>
              </a:spcBef>
              <a:spcAft>
                <a:spcPts val="0"/>
              </a:spcAft>
              <a:buSzPct val="109375"/>
              <a:buNone/>
            </a:pPr>
            <a:r>
              <a:rPr lang="en-US" sz="4800" dirty="0">
                <a:latin typeface="Arial" panose="020B0604020202020204" pitchFamily="34" charset="0"/>
                <a:ea typeface="Montserrat"/>
                <a:cs typeface="Arial" panose="020B0604020202020204" pitchFamily="34" charset="0"/>
                <a:sym typeface="Montserrat"/>
              </a:rPr>
              <a:t>21st-century </a:t>
            </a:r>
            <a:r>
              <a:rPr lang="en-US" sz="4800" b="1" dirty="0">
                <a:latin typeface="Arial" panose="020B0604020202020204" pitchFamily="34" charset="0"/>
                <a:ea typeface="Montserrat"/>
                <a:cs typeface="Arial" panose="020B0604020202020204" pitchFamily="34" charset="0"/>
                <a:sym typeface="Montserrat"/>
              </a:rPr>
              <a:t>teachers </a:t>
            </a:r>
            <a:endParaRPr sz="4800" b="1" dirty="0">
              <a:latin typeface="Arial" panose="020B0604020202020204" pitchFamily="34" charset="0"/>
              <a:ea typeface="Montserrat"/>
              <a:cs typeface="Arial" panose="020B0604020202020204" pitchFamily="34" charset="0"/>
              <a:sym typeface="Montserrat"/>
            </a:endParaRPr>
          </a:p>
          <a:p>
            <a:pPr marL="0" lvl="0" indent="0" algn="ctr" rtl="0">
              <a:lnSpc>
                <a:spcPct val="115000"/>
              </a:lnSpc>
              <a:spcBef>
                <a:spcPts val="800"/>
              </a:spcBef>
              <a:spcAft>
                <a:spcPts val="0"/>
              </a:spcAft>
              <a:buSzPct val="109375"/>
              <a:buNone/>
            </a:pPr>
            <a:r>
              <a:rPr lang="en-US" sz="4800" i="1" dirty="0">
                <a:latin typeface="Arial" panose="020B0604020202020204" pitchFamily="34" charset="0"/>
                <a:ea typeface="Montserrat"/>
                <a:cs typeface="Arial" panose="020B0604020202020204" pitchFamily="34" charset="0"/>
                <a:sym typeface="Montserrat"/>
              </a:rPr>
              <a:t>using </a:t>
            </a:r>
            <a:endParaRPr sz="4800" i="1" dirty="0">
              <a:latin typeface="Arial" panose="020B0604020202020204" pitchFamily="34" charset="0"/>
              <a:ea typeface="Montserrat"/>
              <a:cs typeface="Arial" panose="020B0604020202020204" pitchFamily="34" charset="0"/>
              <a:sym typeface="Montserrat"/>
            </a:endParaRPr>
          </a:p>
          <a:p>
            <a:pPr marL="0" lvl="0" indent="0" algn="ctr" rtl="0">
              <a:lnSpc>
                <a:spcPct val="115000"/>
              </a:lnSpc>
              <a:spcBef>
                <a:spcPts val="800"/>
              </a:spcBef>
              <a:spcAft>
                <a:spcPts val="0"/>
              </a:spcAft>
              <a:buSzPct val="109375"/>
              <a:buNone/>
            </a:pPr>
            <a:r>
              <a:rPr lang="en-US" sz="4800" dirty="0">
                <a:latin typeface="Arial" panose="020B0604020202020204" pitchFamily="34" charset="0"/>
                <a:ea typeface="Montserrat"/>
                <a:cs typeface="Arial" panose="020B0604020202020204" pitchFamily="34" charset="0"/>
                <a:sym typeface="Montserrat"/>
              </a:rPr>
              <a:t>21st-century </a:t>
            </a:r>
            <a:r>
              <a:rPr lang="en-US" sz="4800" b="1" dirty="0">
                <a:latin typeface="Arial" panose="020B0604020202020204" pitchFamily="34" charset="0"/>
                <a:ea typeface="Montserrat"/>
                <a:cs typeface="Arial" panose="020B0604020202020204" pitchFamily="34" charset="0"/>
                <a:sym typeface="Montserrat"/>
              </a:rPr>
              <a:t>approaches</a:t>
            </a:r>
            <a:endParaRPr sz="4800" b="1" dirty="0">
              <a:latin typeface="Arial" panose="020B0604020202020204" pitchFamily="34" charset="0"/>
              <a:ea typeface="Montserrat"/>
              <a:cs typeface="Arial" panose="020B0604020202020204" pitchFamily="34" charset="0"/>
              <a:sym typeface="Montserrat"/>
            </a:endParaRPr>
          </a:p>
          <a:p>
            <a:pPr marL="0" lvl="0" indent="0" algn="ctr" rtl="0">
              <a:lnSpc>
                <a:spcPct val="115000"/>
              </a:lnSpc>
              <a:spcBef>
                <a:spcPts val="800"/>
              </a:spcBef>
              <a:spcAft>
                <a:spcPts val="0"/>
              </a:spcAft>
              <a:buSzPct val="183952"/>
              <a:buNone/>
            </a:pPr>
            <a:r>
              <a:rPr lang="en-US" sz="2854" i="1" dirty="0">
                <a:latin typeface="Arial" panose="020B0604020202020204" pitchFamily="34" charset="0"/>
                <a:ea typeface="Montserrat"/>
                <a:cs typeface="Arial" panose="020B0604020202020204" pitchFamily="34" charset="0"/>
                <a:sym typeface="Montserrat"/>
              </a:rPr>
              <a:t>(e.g. integrated projects) </a:t>
            </a:r>
            <a:endParaRPr sz="2854" i="1" dirty="0">
              <a:latin typeface="Arial" panose="020B0604020202020204" pitchFamily="34" charset="0"/>
              <a:ea typeface="Montserrat"/>
              <a:cs typeface="Arial" panose="020B0604020202020204" pitchFamily="34" charset="0"/>
              <a:sym typeface="Montserrat"/>
            </a:endParaRPr>
          </a:p>
          <a:p>
            <a:pPr marL="0" lvl="0" indent="0" algn="ctr" rtl="0">
              <a:lnSpc>
                <a:spcPct val="115000"/>
              </a:lnSpc>
              <a:spcBef>
                <a:spcPts val="800"/>
              </a:spcBef>
              <a:spcAft>
                <a:spcPts val="0"/>
              </a:spcAft>
              <a:buSzPts val="2100"/>
              <a:buNone/>
            </a:pPr>
            <a:endParaRPr sz="748" i="1" dirty="0">
              <a:latin typeface="Arial" panose="020B0604020202020204" pitchFamily="34" charset="0"/>
              <a:ea typeface="Montserrat"/>
              <a:cs typeface="Arial" panose="020B0604020202020204" pitchFamily="34" charset="0"/>
              <a:sym typeface="Montserrat"/>
            </a:endParaRPr>
          </a:p>
          <a:p>
            <a:pPr marL="0" lvl="0" indent="0" algn="ctr" rtl="0">
              <a:lnSpc>
                <a:spcPct val="115000"/>
              </a:lnSpc>
              <a:spcBef>
                <a:spcPts val="800"/>
              </a:spcBef>
              <a:spcAft>
                <a:spcPts val="0"/>
              </a:spcAft>
              <a:buSzPct val="82288"/>
              <a:buNone/>
            </a:pPr>
            <a:r>
              <a:rPr lang="en-US" sz="6380" i="1" dirty="0">
                <a:latin typeface="Arial" panose="020B0604020202020204" pitchFamily="34" charset="0"/>
                <a:ea typeface="Montserrat"/>
                <a:cs typeface="Arial" panose="020B0604020202020204" pitchFamily="34" charset="0"/>
                <a:sym typeface="Montserrat"/>
              </a:rPr>
              <a:t>Who are </a:t>
            </a:r>
            <a:r>
              <a:rPr lang="en-US" sz="6380" i="1" dirty="0">
                <a:solidFill>
                  <a:srgbClr val="F47920"/>
                </a:solidFill>
                <a:latin typeface="Arial" panose="020B0604020202020204" pitchFamily="34" charset="0"/>
                <a:ea typeface="Montserrat"/>
                <a:cs typeface="Arial" panose="020B0604020202020204" pitchFamily="34" charset="0"/>
                <a:sym typeface="Montserrat"/>
              </a:rPr>
              <a:t>self-directed </a:t>
            </a:r>
            <a:r>
              <a:rPr lang="en-US" sz="6380" i="1" dirty="0">
                <a:latin typeface="Arial" panose="020B0604020202020204" pitchFamily="34" charset="0"/>
                <a:ea typeface="Montserrat"/>
                <a:cs typeface="Arial" panose="020B0604020202020204" pitchFamily="34" charset="0"/>
                <a:sym typeface="Montserrat"/>
              </a:rPr>
              <a:t>as they  </a:t>
            </a:r>
            <a:r>
              <a:rPr lang="en-US" sz="6380" i="1" dirty="0">
                <a:solidFill>
                  <a:schemeClr val="accent2"/>
                </a:solidFill>
                <a:latin typeface="Arial" panose="020B0604020202020204" pitchFamily="34" charset="0"/>
                <a:ea typeface="Montserrat"/>
                <a:cs typeface="Arial" panose="020B0604020202020204" pitchFamily="34" charset="0"/>
                <a:sym typeface="Montserrat"/>
              </a:rPr>
              <a:t>identify </a:t>
            </a:r>
            <a:r>
              <a:rPr lang="en-US" sz="6380" i="1" dirty="0">
                <a:latin typeface="Arial" panose="020B0604020202020204" pitchFamily="34" charset="0"/>
                <a:ea typeface="Montserrat"/>
                <a:cs typeface="Arial" panose="020B0604020202020204" pitchFamily="34" charset="0"/>
                <a:sym typeface="Montserrat"/>
              </a:rPr>
              <a:t>and </a:t>
            </a:r>
            <a:r>
              <a:rPr lang="en-US" sz="6380" i="1" dirty="0">
                <a:solidFill>
                  <a:schemeClr val="accent2"/>
                </a:solidFill>
                <a:latin typeface="Arial" panose="020B0604020202020204" pitchFamily="34" charset="0"/>
                <a:ea typeface="Montserrat"/>
                <a:cs typeface="Arial" panose="020B0604020202020204" pitchFamily="34" charset="0"/>
                <a:sym typeface="Montserrat"/>
              </a:rPr>
              <a:t>solve problems</a:t>
            </a:r>
            <a:r>
              <a:rPr lang="en-US" sz="6380" i="1" dirty="0">
                <a:latin typeface="Arial" panose="020B0604020202020204" pitchFamily="34" charset="0"/>
                <a:ea typeface="Montserrat"/>
                <a:cs typeface="Arial" panose="020B0604020202020204" pitchFamily="34" charset="0"/>
                <a:sym typeface="Montserrat"/>
              </a:rPr>
              <a:t> and </a:t>
            </a:r>
            <a:r>
              <a:rPr lang="en-US" sz="6380" i="1" dirty="0">
                <a:solidFill>
                  <a:schemeClr val="accent2"/>
                </a:solidFill>
                <a:latin typeface="Arial" panose="020B0604020202020204" pitchFamily="34" charset="0"/>
                <a:ea typeface="Montserrat"/>
                <a:cs typeface="Arial" panose="020B0604020202020204" pitchFamily="34" charset="0"/>
                <a:sym typeface="Montserrat"/>
              </a:rPr>
              <a:t>create value</a:t>
            </a:r>
            <a:r>
              <a:rPr lang="en-US" sz="6380" i="1" dirty="0">
                <a:latin typeface="Arial" panose="020B0604020202020204" pitchFamily="34" charset="0"/>
                <a:ea typeface="Montserrat"/>
                <a:cs typeface="Arial" panose="020B0604020202020204" pitchFamily="34" charset="0"/>
                <a:sym typeface="Montserrat"/>
              </a:rPr>
              <a:t> for everyone</a:t>
            </a:r>
            <a:r>
              <a:rPr lang="en-US" sz="6380" i="1" dirty="0"/>
              <a:t>.  </a:t>
            </a:r>
            <a:endParaRPr sz="6380" i="1" dirty="0"/>
          </a:p>
        </p:txBody>
      </p:sp>
      <p:pic>
        <p:nvPicPr>
          <p:cNvPr id="418" name="Google Shape;418;p52"/>
          <p:cNvPicPr preferRelativeResize="0"/>
          <p:nvPr/>
        </p:nvPicPr>
        <p:blipFill rotWithShape="1">
          <a:blip r:embed="rId3">
            <a:alphaModFix/>
          </a:blip>
          <a:srcRect/>
          <a:stretch/>
        </p:blipFill>
        <p:spPr>
          <a:xfrm>
            <a:off x="6903662" y="1167925"/>
            <a:ext cx="1912678" cy="192094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3"/>
          <p:cNvSpPr txBox="1">
            <a:spLocks noGrp="1"/>
          </p:cNvSpPr>
          <p:nvPr>
            <p:ph type="body" idx="1"/>
          </p:nvPr>
        </p:nvSpPr>
        <p:spPr>
          <a:xfrm>
            <a:off x="371474" y="77391"/>
            <a:ext cx="8653580" cy="62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90"/>
              <a:buNone/>
            </a:pPr>
            <a:r>
              <a:rPr lang="en-US" sz="1850"/>
              <a:t>Activity 4: 21st century teaching, creating significant learning experiences </a:t>
            </a:r>
            <a:endParaRPr sz="1850"/>
          </a:p>
        </p:txBody>
      </p:sp>
      <p:sp>
        <p:nvSpPr>
          <p:cNvPr id="424" name="Google Shape;424;p53"/>
          <p:cNvSpPr txBox="1">
            <a:spLocks noGrp="1"/>
          </p:cNvSpPr>
          <p:nvPr>
            <p:ph type="body" idx="2"/>
          </p:nvPr>
        </p:nvSpPr>
        <p:spPr>
          <a:xfrm>
            <a:off x="371474" y="932260"/>
            <a:ext cx="8591447" cy="3450300"/>
          </a:xfrm>
          <a:prstGeom prst="rect">
            <a:avLst/>
          </a:prstGeom>
          <a:noFill/>
          <a:ln>
            <a:noFill/>
          </a:ln>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1800"/>
              <a:buFont typeface="Arial"/>
              <a:buNone/>
            </a:pPr>
            <a:r>
              <a:rPr lang="en-US" sz="1800" b="1" dirty="0">
                <a:latin typeface="Arial" panose="020B0604020202020204" pitchFamily="34" charset="0"/>
                <a:ea typeface="Montserrat"/>
                <a:cs typeface="Arial" panose="020B0604020202020204" pitchFamily="34" charset="0"/>
                <a:sym typeface="Montserrat"/>
              </a:rPr>
              <a:t>Teaching is ultimately about guiding and supporting meaningful learning, which leads to </a:t>
            </a:r>
            <a:r>
              <a:rPr lang="en-US" sz="1800" b="1" i="1" dirty="0">
                <a:latin typeface="Arial" panose="020B0604020202020204" pitchFamily="34" charset="0"/>
                <a:ea typeface="Montserrat"/>
                <a:cs typeface="Arial" panose="020B0604020202020204" pitchFamily="34" charset="0"/>
                <a:sym typeface="Montserrat"/>
              </a:rPr>
              <a:t>significant learning</a:t>
            </a:r>
            <a:r>
              <a:rPr lang="en-US" sz="1800" b="1" dirty="0">
                <a:latin typeface="Arial" panose="020B0604020202020204" pitchFamily="34" charset="0"/>
                <a:ea typeface="Montserrat"/>
                <a:cs typeface="Arial" panose="020B0604020202020204" pitchFamily="34" charset="0"/>
                <a:sym typeface="Montserrat"/>
              </a:rPr>
              <a:t> experiences for learners.</a:t>
            </a:r>
            <a:endParaRPr sz="1800" b="1" dirty="0">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800"/>
              <a:buFont typeface="Arial"/>
              <a:buNone/>
            </a:pPr>
            <a:endParaRPr sz="1800" b="1" dirty="0">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0"/>
              </a:spcBef>
              <a:spcAft>
                <a:spcPts val="0"/>
              </a:spcAft>
              <a:buClr>
                <a:schemeClr val="dk1"/>
              </a:buClr>
              <a:buSzPts val="1800"/>
              <a:buFont typeface="Arial"/>
              <a:buNone/>
            </a:pPr>
            <a:r>
              <a:rPr lang="en-US" sz="1800" b="1" dirty="0">
                <a:latin typeface="Arial" panose="020B0604020202020204" pitchFamily="34" charset="0"/>
                <a:ea typeface="Montserrat"/>
                <a:cs typeface="Arial" panose="020B0604020202020204" pitchFamily="34" charset="0"/>
                <a:sym typeface="Montserrat"/>
              </a:rPr>
              <a:t>“Significant” is learning that is…</a:t>
            </a:r>
            <a:endParaRPr sz="200" dirty="0">
              <a:latin typeface="Arial" panose="020B0604020202020204" pitchFamily="34" charset="0"/>
              <a:ea typeface="Montserrat"/>
              <a:cs typeface="Arial" panose="020B0604020202020204" pitchFamily="34" charset="0"/>
              <a:sym typeface="Montserrat"/>
            </a:endParaRPr>
          </a:p>
        </p:txBody>
      </p:sp>
      <p:sp>
        <p:nvSpPr>
          <p:cNvPr id="425" name="Google Shape;425;p53"/>
          <p:cNvSpPr txBox="1"/>
          <p:nvPr/>
        </p:nvSpPr>
        <p:spPr>
          <a:xfrm>
            <a:off x="592000" y="2301550"/>
            <a:ext cx="5446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dirty="0">
                <a:solidFill>
                  <a:srgbClr val="000000"/>
                </a:solidFill>
                <a:latin typeface="Arial" panose="020B0604020202020204" pitchFamily="34" charset="0"/>
                <a:ea typeface="Montserrat"/>
                <a:cs typeface="Arial" panose="020B0604020202020204" pitchFamily="34" charset="0"/>
                <a:sym typeface="Montserrat"/>
              </a:rPr>
              <a:t>Meaningful </a:t>
            </a:r>
            <a:r>
              <a:rPr lang="en-US" sz="1400" b="0" i="0" u="none" strike="noStrike" cap="none" dirty="0">
                <a:solidFill>
                  <a:srgbClr val="000000"/>
                </a:solidFill>
                <a:latin typeface="Arial" panose="020B0604020202020204" pitchFamily="34" charset="0"/>
                <a:ea typeface="Montserrat"/>
                <a:cs typeface="Arial" panose="020B0604020202020204" pitchFamily="34" charset="0"/>
                <a:sym typeface="Montserrat"/>
              </a:rPr>
              <a:t>- it is relevant and relatable to learners' lives. </a:t>
            </a:r>
            <a:endParaRPr sz="1400"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sp>
        <p:nvSpPr>
          <p:cNvPr id="426" name="Google Shape;426;p53"/>
          <p:cNvSpPr txBox="1"/>
          <p:nvPr/>
        </p:nvSpPr>
        <p:spPr>
          <a:xfrm>
            <a:off x="592000" y="2701750"/>
            <a:ext cx="5446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dirty="0">
                <a:solidFill>
                  <a:srgbClr val="000000"/>
                </a:solidFill>
                <a:latin typeface="Arial" panose="020B0604020202020204" pitchFamily="34" charset="0"/>
                <a:ea typeface="Montserrat"/>
                <a:cs typeface="Arial" panose="020B0604020202020204" pitchFamily="34" charset="0"/>
                <a:sym typeface="Montserrat"/>
              </a:rPr>
              <a:t>Long lasting </a:t>
            </a:r>
            <a:r>
              <a:rPr lang="en-US" sz="1400" b="0" i="0" u="none" strike="noStrike" cap="none" dirty="0">
                <a:solidFill>
                  <a:srgbClr val="000000"/>
                </a:solidFill>
                <a:latin typeface="Arial" panose="020B0604020202020204" pitchFamily="34" charset="0"/>
                <a:ea typeface="Montserrat"/>
                <a:cs typeface="Arial" panose="020B0604020202020204" pitchFamily="34" charset="0"/>
                <a:sym typeface="Montserrat"/>
              </a:rPr>
              <a:t>- it is not easily forgotten.  </a:t>
            </a:r>
            <a:endParaRPr sz="1400"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sp>
        <p:nvSpPr>
          <p:cNvPr id="427" name="Google Shape;427;p53"/>
          <p:cNvSpPr txBox="1"/>
          <p:nvPr/>
        </p:nvSpPr>
        <p:spPr>
          <a:xfrm>
            <a:off x="592000" y="3101950"/>
            <a:ext cx="7832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dirty="0">
                <a:solidFill>
                  <a:srgbClr val="000000"/>
                </a:solidFill>
                <a:latin typeface="Arial" panose="020B0604020202020204" pitchFamily="34" charset="0"/>
                <a:ea typeface="Montserrat"/>
                <a:cs typeface="Arial" panose="020B0604020202020204" pitchFamily="34" charset="0"/>
                <a:sym typeface="Montserrat"/>
              </a:rPr>
              <a:t>Transferable</a:t>
            </a:r>
            <a:r>
              <a:rPr lang="en-US" sz="1400" b="0" i="0" u="none" strike="noStrike" cap="none" dirty="0">
                <a:solidFill>
                  <a:srgbClr val="000000"/>
                </a:solidFill>
                <a:latin typeface="Arial" panose="020B0604020202020204" pitchFamily="34" charset="0"/>
                <a:ea typeface="Montserrat"/>
                <a:cs typeface="Arial" panose="020B0604020202020204" pitchFamily="34" charset="0"/>
                <a:sym typeface="Montserrat"/>
              </a:rPr>
              <a:t> - learning that can be applied to different situations and contexts. </a:t>
            </a:r>
            <a:endParaRPr sz="1400"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sp>
        <p:nvSpPr>
          <p:cNvPr id="428" name="Google Shape;428;p53"/>
          <p:cNvSpPr txBox="1"/>
          <p:nvPr/>
        </p:nvSpPr>
        <p:spPr>
          <a:xfrm>
            <a:off x="4572000" y="3502150"/>
            <a:ext cx="4343400" cy="3693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200" b="0" i="1" u="none" strike="noStrike" cap="none" dirty="0">
                <a:solidFill>
                  <a:srgbClr val="000000"/>
                </a:solidFill>
                <a:latin typeface="Arial" panose="020B0604020202020204" pitchFamily="34" charset="0"/>
                <a:ea typeface="Montserrat"/>
                <a:cs typeface="Arial" panose="020B0604020202020204" pitchFamily="34" charset="0"/>
                <a:sym typeface="Montserrat"/>
              </a:rPr>
              <a:t>2013 - Dee Fink, Significant learning experiences </a:t>
            </a:r>
            <a:endParaRPr sz="1200"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4"/>
          <p:cNvSpPr txBox="1">
            <a:spLocks noGrp="1"/>
          </p:cNvSpPr>
          <p:nvPr>
            <p:ph type="body" idx="1"/>
          </p:nvPr>
        </p:nvSpPr>
        <p:spPr>
          <a:xfrm>
            <a:off x="5226269" y="1322868"/>
            <a:ext cx="3421117" cy="624000"/>
          </a:xfrm>
          <a:prstGeom prst="rect">
            <a:avLst/>
          </a:prstGeom>
          <a:noFill/>
          <a:ln>
            <a:noFill/>
          </a:ln>
        </p:spPr>
        <p:txBody>
          <a:bodyPr spcFirstLastPara="1" wrap="square" lIns="91425" tIns="91425" rIns="91425" bIns="91425" anchor="t" anchorCtr="0">
            <a:noAutofit/>
          </a:bodyPr>
          <a:lstStyle/>
          <a:p>
            <a:pPr marL="114300" lvl="0" indent="0" algn="ctr" rtl="0">
              <a:lnSpc>
                <a:spcPct val="115000"/>
              </a:lnSpc>
              <a:spcBef>
                <a:spcPts val="0"/>
              </a:spcBef>
              <a:spcAft>
                <a:spcPts val="0"/>
              </a:spcAft>
              <a:buSzPts val="585"/>
              <a:buNone/>
            </a:pPr>
            <a:r>
              <a:rPr lang="en-US" sz="2175" dirty="0"/>
              <a:t>Embedding these can lead to learners practicing and growing their </a:t>
            </a:r>
            <a:r>
              <a:rPr lang="en-US" sz="2175" i="1" dirty="0"/>
              <a:t>21st-Century Skills </a:t>
            </a:r>
            <a:r>
              <a:rPr lang="en-US" sz="2175" dirty="0"/>
              <a:t>because they experienced what we call…  </a:t>
            </a:r>
            <a:endParaRPr sz="2175" dirty="0"/>
          </a:p>
          <a:p>
            <a:pPr marL="114300" lvl="0" indent="0" algn="ctr" rtl="0">
              <a:lnSpc>
                <a:spcPct val="115000"/>
              </a:lnSpc>
              <a:spcBef>
                <a:spcPts val="0"/>
              </a:spcBef>
              <a:spcAft>
                <a:spcPts val="0"/>
              </a:spcAft>
              <a:buSzPts val="585"/>
              <a:buNone/>
            </a:pPr>
            <a:r>
              <a:rPr lang="en-US" sz="2175" i="1" dirty="0"/>
              <a:t>significant learning</a:t>
            </a:r>
            <a:r>
              <a:rPr lang="en-US" sz="2175" dirty="0"/>
              <a:t> </a:t>
            </a:r>
            <a:r>
              <a:rPr lang="en-US" sz="2175" i="1" dirty="0"/>
              <a:t> </a:t>
            </a:r>
            <a:endParaRPr sz="2175" b="1" i="1" dirty="0"/>
          </a:p>
        </p:txBody>
      </p:sp>
      <p:sp>
        <p:nvSpPr>
          <p:cNvPr id="434" name="Google Shape;434;p54"/>
          <p:cNvSpPr txBox="1">
            <a:spLocks noGrp="1"/>
          </p:cNvSpPr>
          <p:nvPr>
            <p:ph type="title" idx="4294967295"/>
          </p:nvPr>
        </p:nvSpPr>
        <p:spPr>
          <a:xfrm>
            <a:off x="238353" y="0"/>
            <a:ext cx="9144000" cy="60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370" b="1" dirty="0">
                <a:latin typeface="Arial" panose="020B0604020202020204" pitchFamily="34" charset="0"/>
                <a:ea typeface="Montserrat"/>
                <a:cs typeface="Arial" panose="020B0604020202020204" pitchFamily="34" charset="0"/>
                <a:sym typeface="Montserrat"/>
              </a:rPr>
              <a:t>Activity 4: How do we create significant learning experiences? What does the science say? </a:t>
            </a:r>
            <a:endParaRPr sz="2370" b="1" dirty="0">
              <a:latin typeface="Arial" panose="020B0604020202020204" pitchFamily="34" charset="0"/>
              <a:ea typeface="Montserrat"/>
              <a:cs typeface="Arial" panose="020B0604020202020204" pitchFamily="34" charset="0"/>
              <a:sym typeface="Montserrat"/>
            </a:endParaRPr>
          </a:p>
        </p:txBody>
      </p:sp>
      <p:sp>
        <p:nvSpPr>
          <p:cNvPr id="435" name="Google Shape;435;p54"/>
          <p:cNvSpPr/>
          <p:nvPr/>
        </p:nvSpPr>
        <p:spPr>
          <a:xfrm>
            <a:off x="417326" y="1023600"/>
            <a:ext cx="4506526" cy="3733181"/>
          </a:xfrm>
          <a:custGeom>
            <a:avLst/>
            <a:gdLst/>
            <a:ahLst/>
            <a:cxnLst/>
            <a:rect l="l" t="t" r="r" b="b"/>
            <a:pathLst>
              <a:path w="4407360" h="4404933" extrusionOk="0">
                <a:moveTo>
                  <a:pt x="837" y="2121105"/>
                </a:moveTo>
                <a:cubicBezTo>
                  <a:pt x="30470" y="1016205"/>
                  <a:pt x="1429587" y="-16728"/>
                  <a:pt x="2159837" y="205"/>
                </a:cubicBezTo>
                <a:cubicBezTo>
                  <a:pt x="2890087" y="17138"/>
                  <a:pt x="4636337" y="385652"/>
                  <a:pt x="4382337" y="2222705"/>
                </a:cubicBezTo>
                <a:cubicBezTo>
                  <a:pt x="4115637" y="4072458"/>
                  <a:pt x="3080587" y="4601838"/>
                  <a:pt x="1905837" y="4343605"/>
                </a:cubicBezTo>
                <a:cubicBezTo>
                  <a:pt x="731087" y="4085372"/>
                  <a:pt x="-28796" y="3226005"/>
                  <a:pt x="837" y="2121105"/>
                </a:cubicBezTo>
                <a:close/>
              </a:path>
            </a:pathLst>
          </a:custGeom>
          <a:solidFill>
            <a:srgbClr val="3E154D">
              <a:alpha val="41176"/>
            </a:srgbClr>
          </a:solidFill>
          <a:ln>
            <a:noFill/>
          </a:ln>
        </p:spPr>
        <p:txBody>
          <a:bodyPr spcFirstLastPara="1" wrap="square" lIns="68550" tIns="34275" rIns="68550" bIns="34275" anchor="ctr" anchorCtr="0">
            <a:noAutofit/>
          </a:bodyPr>
          <a:lstStyle/>
          <a:p>
            <a:pPr marL="0" marR="0" lvl="0" indent="0" algn="ctr" rtl="0">
              <a:lnSpc>
                <a:spcPct val="115000"/>
              </a:lnSpc>
              <a:spcBef>
                <a:spcPts val="0"/>
              </a:spcBef>
              <a:spcAft>
                <a:spcPts val="0"/>
              </a:spcAft>
              <a:buClr>
                <a:srgbClr val="000000"/>
              </a:buClr>
              <a:buSzPts val="1400"/>
              <a:buFont typeface="Arial"/>
              <a:buNone/>
            </a:pPr>
            <a:r>
              <a:rPr lang="en-US" sz="2000" b="1" i="0" u="none" strike="noStrike" cap="none" dirty="0">
                <a:solidFill>
                  <a:srgbClr val="000000"/>
                </a:solidFill>
                <a:latin typeface="Arial" panose="020B0604020202020204" pitchFamily="34" charset="0"/>
                <a:ea typeface="Montserrat"/>
                <a:cs typeface="Arial" panose="020B0604020202020204" pitchFamily="34" charset="0"/>
                <a:sym typeface="Montserrat"/>
              </a:rPr>
              <a:t>Insights from the science of learning indicate that there are FOUR fundamental principles of learning that are common to </a:t>
            </a:r>
            <a:r>
              <a:rPr lang="en-US" sz="2000" b="1" i="0" u="sng" strike="noStrike" cap="none" dirty="0">
                <a:solidFill>
                  <a:srgbClr val="000000"/>
                </a:solidFill>
                <a:latin typeface="Arial" panose="020B0604020202020204" pitchFamily="34" charset="0"/>
                <a:ea typeface="Montserrat"/>
                <a:cs typeface="Arial" panose="020B0604020202020204" pitchFamily="34" charset="0"/>
                <a:sym typeface="Montserrat"/>
              </a:rPr>
              <a:t>how all</a:t>
            </a:r>
            <a:r>
              <a:rPr lang="en-US" sz="2000" b="1" i="0" u="none" strike="noStrike" cap="none" dirty="0">
                <a:solidFill>
                  <a:srgbClr val="000000"/>
                </a:solidFill>
                <a:latin typeface="Arial" panose="020B0604020202020204" pitchFamily="34" charset="0"/>
                <a:ea typeface="Montserrat"/>
                <a:cs typeface="Arial" panose="020B0604020202020204" pitchFamily="34" charset="0"/>
                <a:sym typeface="Montserrat"/>
              </a:rPr>
              <a:t> humans learn.</a:t>
            </a:r>
            <a:endParaRPr sz="2000" b="1"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0" build="p"/>
      <p:bldP spid="4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8"/>
          <p:cNvSpPr txBox="1">
            <a:spLocks noGrp="1"/>
          </p:cNvSpPr>
          <p:nvPr>
            <p:ph type="body" idx="1"/>
          </p:nvPr>
        </p:nvSpPr>
        <p:spPr>
          <a:prstGeom prst="rect">
            <a:avLst/>
          </a:prstGeom>
          <a:noFill/>
          <a:ln>
            <a:noFill/>
          </a:ln>
        </p:spPr>
        <p:txBody>
          <a:bodyPr spcFirstLastPara="1" wrap="square" lIns="68575" tIns="34275" rIns="68575" bIns="34275" anchor="t" anchorCtr="0">
            <a:normAutofit/>
          </a:bodyPr>
          <a:lstStyle/>
          <a:p>
            <a:pPr marL="457200" lvl="0" indent="-228600" algn="l" rtl="0">
              <a:lnSpc>
                <a:spcPct val="90000"/>
              </a:lnSpc>
              <a:spcBef>
                <a:spcPts val="800"/>
              </a:spcBef>
              <a:spcAft>
                <a:spcPts val="0"/>
              </a:spcAft>
              <a:buSzPts val="2100"/>
              <a:buNone/>
            </a:pPr>
            <a:r>
              <a:rPr lang="en-US" sz="3000" b="1" dirty="0">
                <a:ea typeface="Montserrat"/>
                <a:sym typeface="Montserrat"/>
              </a:rPr>
              <a:t>The “Alternative Uses” game </a:t>
            </a:r>
            <a:endParaRPr sz="3000" b="1" dirty="0">
              <a:ea typeface="Montserrat"/>
              <a:sym typeface="Montserrat"/>
            </a:endParaRPr>
          </a:p>
        </p:txBody>
      </p:sp>
      <p:pic>
        <p:nvPicPr>
          <p:cNvPr id="152" name="Google Shape;152;p8" descr="Badge 1 with solid fill"/>
          <p:cNvPicPr preferRelativeResize="0"/>
          <p:nvPr/>
        </p:nvPicPr>
        <p:blipFill rotWithShape="1">
          <a:blip r:embed="rId3">
            <a:alphaModFix/>
          </a:blip>
          <a:srcRect/>
          <a:stretch/>
        </p:blipFill>
        <p:spPr>
          <a:xfrm>
            <a:off x="394195" y="950010"/>
            <a:ext cx="571500" cy="571500"/>
          </a:xfrm>
          <a:prstGeom prst="rect">
            <a:avLst/>
          </a:prstGeom>
          <a:noFill/>
          <a:ln>
            <a:noFill/>
          </a:ln>
        </p:spPr>
      </p:pic>
      <p:grpSp>
        <p:nvGrpSpPr>
          <p:cNvPr id="153" name="Google Shape;153;p8"/>
          <p:cNvGrpSpPr/>
          <p:nvPr/>
        </p:nvGrpSpPr>
        <p:grpSpPr>
          <a:xfrm>
            <a:off x="394205" y="1540819"/>
            <a:ext cx="8641452" cy="603636"/>
            <a:chOff x="439925" y="1761799"/>
            <a:chExt cx="8641452" cy="603636"/>
          </a:xfrm>
        </p:grpSpPr>
        <p:pic>
          <p:nvPicPr>
            <p:cNvPr id="154" name="Google Shape;154;p8" descr="Badge with solid fill"/>
            <p:cNvPicPr preferRelativeResize="0"/>
            <p:nvPr/>
          </p:nvPicPr>
          <p:blipFill rotWithShape="1">
            <a:blip r:embed="rId4">
              <a:alphaModFix/>
            </a:blip>
            <a:srcRect/>
            <a:stretch/>
          </p:blipFill>
          <p:spPr>
            <a:xfrm>
              <a:off x="439925" y="1793935"/>
              <a:ext cx="571500" cy="571500"/>
            </a:xfrm>
            <a:prstGeom prst="rect">
              <a:avLst/>
            </a:prstGeom>
            <a:noFill/>
            <a:ln>
              <a:noFill/>
            </a:ln>
          </p:spPr>
        </p:pic>
        <p:sp>
          <p:nvSpPr>
            <p:cNvPr id="155" name="Google Shape;155;p8"/>
            <p:cNvSpPr txBox="1"/>
            <p:nvPr/>
          </p:nvSpPr>
          <p:spPr>
            <a:xfrm>
              <a:off x="812177" y="1761799"/>
              <a:ext cx="8269200" cy="572700"/>
            </a:xfrm>
            <a:prstGeom prst="rect">
              <a:avLst/>
            </a:prstGeom>
            <a:noFill/>
            <a:ln>
              <a:noFill/>
            </a:ln>
          </p:spPr>
          <p:txBody>
            <a:bodyPr spcFirstLastPara="1" wrap="square" lIns="68575" tIns="34275" rIns="68575" bIns="34275" anchor="t" anchorCtr="0">
              <a:normAutofit fontScale="25000" lnSpcReduction="20000"/>
            </a:bodyPr>
            <a:lstStyle/>
            <a:p>
              <a:pPr marL="228600" marR="0" lvl="0" indent="0" algn="l" rtl="0">
                <a:lnSpc>
                  <a:spcPct val="115000"/>
                </a:lnSpc>
                <a:spcBef>
                  <a:spcPts val="800"/>
                </a:spcBef>
                <a:spcAft>
                  <a:spcPts val="0"/>
                </a:spcAft>
                <a:buClr>
                  <a:schemeClr val="dk1"/>
                </a:buClr>
                <a:buSzPct val="35593"/>
                <a:buFont typeface="Arial"/>
                <a:buNone/>
              </a:pPr>
              <a:r>
                <a:rPr lang="en-US" sz="5900" b="0" i="0" u="none" strike="noStrike" cap="none" dirty="0">
                  <a:solidFill>
                    <a:schemeClr val="dk1"/>
                  </a:solidFill>
                  <a:latin typeface="Arial" panose="020B0604020202020204" pitchFamily="34" charset="0"/>
                  <a:ea typeface="Montserrat"/>
                  <a:cs typeface="Arial" panose="020B0604020202020204" pitchFamily="34" charset="0"/>
                  <a:sym typeface="Montserrat"/>
                </a:rPr>
                <a:t>Spend 1-minute brainstorming as many unconventional (unusual) uses for your chosen object as you can. Please do this independently. </a:t>
              </a:r>
              <a:r>
                <a:rPr lang="en-US" sz="1400" b="0" i="0" u="none" strike="noStrike" cap="none" dirty="0">
                  <a:solidFill>
                    <a:schemeClr val="dk1"/>
                  </a:solidFill>
                  <a:latin typeface="Arial" panose="020B0604020202020204" pitchFamily="34" charset="0"/>
                  <a:ea typeface="Montserrat"/>
                  <a:cs typeface="Arial" panose="020B0604020202020204" pitchFamily="34" charset="0"/>
                  <a:sym typeface="Montserrat"/>
                </a:rPr>
                <a:t> </a:t>
              </a:r>
              <a:endParaRPr sz="1400"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a:p>
              <a:pPr marL="228600" marR="0" lvl="0" indent="0" algn="l" rtl="0">
                <a:lnSpc>
                  <a:spcPct val="90000"/>
                </a:lnSpc>
                <a:spcBef>
                  <a:spcPts val="800"/>
                </a:spcBef>
                <a:spcAft>
                  <a:spcPts val="0"/>
                </a:spcAft>
                <a:buClr>
                  <a:schemeClr val="dk1"/>
                </a:buClr>
                <a:buSzPct val="150000"/>
                <a:buFont typeface="Arial"/>
                <a:buNone/>
              </a:pPr>
              <a:endParaRPr sz="1400" b="0" i="0" u="none" strike="noStrike" cap="none" dirty="0">
                <a:solidFill>
                  <a:schemeClr val="dk1"/>
                </a:solidFill>
                <a:latin typeface="Arial" panose="020B0604020202020204" pitchFamily="34" charset="0"/>
                <a:ea typeface="Montserrat"/>
                <a:cs typeface="Arial" panose="020B0604020202020204" pitchFamily="34" charset="0"/>
                <a:sym typeface="Montserrat"/>
              </a:endParaRPr>
            </a:p>
          </p:txBody>
        </p:sp>
      </p:grpSp>
      <p:grpSp>
        <p:nvGrpSpPr>
          <p:cNvPr id="156" name="Google Shape;156;p8"/>
          <p:cNvGrpSpPr/>
          <p:nvPr/>
        </p:nvGrpSpPr>
        <p:grpSpPr>
          <a:xfrm>
            <a:off x="731520" y="2137410"/>
            <a:ext cx="5059680" cy="1276350"/>
            <a:chOff x="2842260" y="2487930"/>
            <a:chExt cx="5059680" cy="1276350"/>
          </a:xfrm>
        </p:grpSpPr>
        <p:sp>
          <p:nvSpPr>
            <p:cNvPr id="157" name="Google Shape;157;p8"/>
            <p:cNvSpPr txBox="1"/>
            <p:nvPr/>
          </p:nvSpPr>
          <p:spPr>
            <a:xfrm>
              <a:off x="4023360" y="2571250"/>
              <a:ext cx="3878580" cy="1083974"/>
            </a:xfrm>
            <a:prstGeom prst="rect">
              <a:avLst/>
            </a:prstGeom>
            <a:solidFill>
              <a:srgbClr val="F58220">
                <a:alpha val="9411"/>
              </a:srgbClr>
            </a:solid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900"/>
                <a:buFont typeface="Arial"/>
                <a:buNone/>
              </a:pPr>
              <a:r>
                <a:rPr lang="en-US" sz="900" b="0" i="1" u="none" strike="noStrike" cap="none" dirty="0">
                  <a:solidFill>
                    <a:srgbClr val="000000"/>
                  </a:solidFill>
                  <a:latin typeface="Arial" panose="020B0604020202020204" pitchFamily="34" charset="0"/>
                  <a:ea typeface="Montserrat"/>
                  <a:cs typeface="Arial" panose="020B0604020202020204" pitchFamily="34" charset="0"/>
                  <a:sym typeface="Montserrat"/>
                </a:rPr>
                <a:t>For example, if you picked a picture of a fork, you could think of it as:</a:t>
              </a:r>
              <a:endParaRPr sz="1050"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a:p>
              <a:pPr marL="342900" marR="0" lvl="0" indent="-342900" algn="l" rtl="0">
                <a:lnSpc>
                  <a:spcPct val="107000"/>
                </a:lnSpc>
                <a:spcBef>
                  <a:spcPts val="800"/>
                </a:spcBef>
                <a:spcAft>
                  <a:spcPts val="0"/>
                </a:spcAft>
                <a:buClr>
                  <a:srgbClr val="000000"/>
                </a:buClr>
                <a:buSzPts val="900"/>
                <a:buFont typeface="Arial"/>
                <a:buChar char="•"/>
              </a:pPr>
              <a:r>
                <a:rPr lang="en-US" sz="900" b="0" i="1" u="none" strike="noStrike" cap="none" dirty="0">
                  <a:solidFill>
                    <a:srgbClr val="000000"/>
                  </a:solidFill>
                  <a:latin typeface="Arial" panose="020B0604020202020204" pitchFamily="34" charset="0"/>
                  <a:ea typeface="Montserrat"/>
                  <a:cs typeface="Arial" panose="020B0604020202020204" pitchFamily="34" charset="0"/>
                  <a:sym typeface="Montserrat"/>
                </a:rPr>
                <a:t>A comb for your hair</a:t>
              </a:r>
              <a:endParaRPr sz="1050"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a:p>
              <a:pPr marL="342900" marR="0" lvl="0" indent="-342900" algn="l" rtl="0">
                <a:lnSpc>
                  <a:spcPct val="107000"/>
                </a:lnSpc>
                <a:spcBef>
                  <a:spcPts val="0"/>
                </a:spcBef>
                <a:spcAft>
                  <a:spcPts val="0"/>
                </a:spcAft>
                <a:buClr>
                  <a:srgbClr val="000000"/>
                </a:buClr>
                <a:buSzPts val="900"/>
                <a:buFont typeface="Arial"/>
                <a:buChar char="•"/>
              </a:pPr>
              <a:r>
                <a:rPr lang="en-US" sz="900" b="0" i="1" u="none" strike="noStrike" cap="none" dirty="0">
                  <a:solidFill>
                    <a:srgbClr val="000000"/>
                  </a:solidFill>
                  <a:latin typeface="Arial" panose="020B0604020202020204" pitchFamily="34" charset="0"/>
                  <a:ea typeface="Montserrat"/>
                  <a:cs typeface="Arial" panose="020B0604020202020204" pitchFamily="34" charset="0"/>
                  <a:sym typeface="Montserrat"/>
                </a:rPr>
                <a:t>A painting tool that creates three lines at once</a:t>
              </a:r>
              <a:endParaRPr sz="1050"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a:p>
              <a:pPr marL="342900" marR="0" lvl="0" indent="-342900" algn="l" rtl="0">
                <a:lnSpc>
                  <a:spcPct val="107000"/>
                </a:lnSpc>
                <a:spcBef>
                  <a:spcPts val="0"/>
                </a:spcBef>
                <a:spcAft>
                  <a:spcPts val="0"/>
                </a:spcAft>
                <a:buClr>
                  <a:srgbClr val="000000"/>
                </a:buClr>
                <a:buSzPts val="900"/>
                <a:buFont typeface="Arial"/>
                <a:buChar char="•"/>
              </a:pPr>
              <a:r>
                <a:rPr lang="en-US" sz="900" b="0" i="1" u="none" strike="noStrike" cap="none" dirty="0">
                  <a:solidFill>
                    <a:srgbClr val="000000"/>
                  </a:solidFill>
                  <a:latin typeface="Arial" panose="020B0604020202020204" pitchFamily="34" charset="0"/>
                  <a:ea typeface="Montserrat"/>
                  <a:cs typeface="Arial" panose="020B0604020202020204" pitchFamily="34" charset="0"/>
                  <a:sym typeface="Montserrat"/>
                </a:rPr>
                <a:t>A gardening helper for sowing small, evenly-spaced seeds</a:t>
              </a:r>
              <a:endParaRPr sz="1050"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a:p>
              <a:pPr marL="342900" marR="0" lvl="0" indent="-342900" algn="l" rtl="0">
                <a:lnSpc>
                  <a:spcPct val="107000"/>
                </a:lnSpc>
                <a:spcBef>
                  <a:spcPts val="0"/>
                </a:spcBef>
                <a:spcAft>
                  <a:spcPts val="0"/>
                </a:spcAft>
                <a:buClr>
                  <a:srgbClr val="000000"/>
                </a:buClr>
                <a:buSzPts val="900"/>
                <a:buFont typeface="Arial"/>
                <a:buChar char="•"/>
              </a:pPr>
              <a:r>
                <a:rPr lang="en-US" sz="900" b="0" i="1" u="none" strike="noStrike" cap="none" dirty="0">
                  <a:solidFill>
                    <a:srgbClr val="000000"/>
                  </a:solidFill>
                  <a:latin typeface="Arial" panose="020B0604020202020204" pitchFamily="34" charset="0"/>
                  <a:ea typeface="Montserrat"/>
                  <a:cs typeface="Arial" panose="020B0604020202020204" pitchFamily="34" charset="0"/>
                  <a:sym typeface="Montserrat"/>
                </a:rPr>
                <a:t>Unique, dangling earrings</a:t>
              </a:r>
              <a:endParaRPr sz="1050"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a:p>
              <a:pPr marL="342900" marR="0" lvl="0" indent="-342900" algn="l" rtl="0">
                <a:lnSpc>
                  <a:spcPct val="107000"/>
                </a:lnSpc>
                <a:spcBef>
                  <a:spcPts val="0"/>
                </a:spcBef>
                <a:spcAft>
                  <a:spcPts val="0"/>
                </a:spcAft>
                <a:buClr>
                  <a:srgbClr val="000000"/>
                </a:buClr>
                <a:buSzPts val="900"/>
                <a:buFont typeface="Arial"/>
                <a:buChar char="•"/>
              </a:pPr>
              <a:r>
                <a:rPr lang="en-US" sz="900" b="0" i="1" u="none" strike="noStrike" cap="none" dirty="0">
                  <a:solidFill>
                    <a:srgbClr val="000000"/>
                  </a:solidFill>
                  <a:latin typeface="Arial" panose="020B0604020202020204" pitchFamily="34" charset="0"/>
                  <a:ea typeface="Montserrat"/>
                  <a:cs typeface="Arial" panose="020B0604020202020204" pitchFamily="34" charset="0"/>
                  <a:sym typeface="Montserrat"/>
                </a:rPr>
                <a:t>A personal back scratcher</a:t>
              </a:r>
              <a:endParaRPr sz="1050"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pic>
          <p:nvPicPr>
            <p:cNvPr id="158" name="Google Shape;158;p8" descr="Thought bubble outline"/>
            <p:cNvPicPr preferRelativeResize="0"/>
            <p:nvPr/>
          </p:nvPicPr>
          <p:blipFill rotWithShape="1">
            <a:blip r:embed="rId5">
              <a:alphaModFix/>
            </a:blip>
            <a:srcRect/>
            <a:stretch/>
          </p:blipFill>
          <p:spPr>
            <a:xfrm>
              <a:off x="2842260" y="2487930"/>
              <a:ext cx="1276350" cy="1276350"/>
            </a:xfrm>
            <a:prstGeom prst="rect">
              <a:avLst/>
            </a:prstGeom>
            <a:noFill/>
            <a:ln>
              <a:noFill/>
            </a:ln>
          </p:spPr>
        </p:pic>
      </p:grpSp>
      <p:grpSp>
        <p:nvGrpSpPr>
          <p:cNvPr id="159" name="Google Shape;159;p8"/>
          <p:cNvGrpSpPr/>
          <p:nvPr/>
        </p:nvGrpSpPr>
        <p:grpSpPr>
          <a:xfrm>
            <a:off x="394200" y="3515450"/>
            <a:ext cx="8560629" cy="518225"/>
            <a:chOff x="356864" y="3515440"/>
            <a:chExt cx="7386858" cy="518225"/>
          </a:xfrm>
        </p:grpSpPr>
        <p:pic>
          <p:nvPicPr>
            <p:cNvPr id="160" name="Google Shape;160;p8" descr="Badge 3 with solid fill"/>
            <p:cNvPicPr preferRelativeResize="0"/>
            <p:nvPr/>
          </p:nvPicPr>
          <p:blipFill rotWithShape="1">
            <a:blip r:embed="rId6">
              <a:alphaModFix/>
            </a:blip>
            <a:srcRect/>
            <a:stretch/>
          </p:blipFill>
          <p:spPr>
            <a:xfrm>
              <a:off x="356864" y="3540515"/>
              <a:ext cx="493140" cy="493150"/>
            </a:xfrm>
            <a:prstGeom prst="rect">
              <a:avLst/>
            </a:prstGeom>
            <a:noFill/>
            <a:ln>
              <a:noFill/>
            </a:ln>
          </p:spPr>
        </p:pic>
        <p:sp>
          <p:nvSpPr>
            <p:cNvPr id="161" name="Google Shape;161;p8"/>
            <p:cNvSpPr txBox="1"/>
            <p:nvPr/>
          </p:nvSpPr>
          <p:spPr>
            <a:xfrm>
              <a:off x="815340" y="3515440"/>
              <a:ext cx="6928382" cy="515540"/>
            </a:xfrm>
            <a:prstGeom prst="rect">
              <a:avLst/>
            </a:prstGeom>
            <a:noFill/>
            <a:ln>
              <a:noFill/>
            </a:ln>
          </p:spPr>
          <p:txBody>
            <a:bodyPr spcFirstLastPara="1" wrap="square" lIns="68575" tIns="34275" rIns="68575" bIns="34275" anchor="t" anchorCtr="0">
              <a:normAutofit fontScale="25000" lnSpcReduction="20000"/>
            </a:bodyPr>
            <a:lstStyle/>
            <a:p>
              <a:pPr marL="0" marR="0" lvl="0" indent="0" algn="l" rtl="0">
                <a:lnSpc>
                  <a:spcPct val="120000"/>
                </a:lnSpc>
                <a:spcBef>
                  <a:spcPts val="0"/>
                </a:spcBef>
                <a:spcAft>
                  <a:spcPts val="0"/>
                </a:spcAft>
                <a:buClr>
                  <a:schemeClr val="dk1"/>
                </a:buClr>
                <a:buSzPct val="150000"/>
                <a:buFont typeface="Arial"/>
                <a:buNone/>
              </a:pPr>
              <a:r>
                <a:rPr lang="en-US" sz="5600" b="0" i="0" u="none" strike="noStrike" cap="none" dirty="0">
                  <a:solidFill>
                    <a:schemeClr val="dk1"/>
                  </a:solidFill>
                  <a:latin typeface="Arial" panose="020B0604020202020204" pitchFamily="34" charset="0"/>
                  <a:ea typeface="Montserrat"/>
                  <a:cs typeface="Arial" panose="020B0604020202020204" pitchFamily="34" charset="0"/>
                  <a:sym typeface="Montserrat"/>
                </a:rPr>
                <a:t>After the minute is up, everyone will share their creative ideas with the group. Consider the following:</a:t>
              </a:r>
              <a:endParaRPr sz="5600" b="0" i="0" u="none" strike="noStrike" cap="none" dirty="0">
                <a:solidFill>
                  <a:schemeClr val="dk1"/>
                </a:solidFill>
                <a:latin typeface="Arial" panose="020B0604020202020204" pitchFamily="34" charset="0"/>
                <a:ea typeface="Montserrat"/>
                <a:cs typeface="Arial" panose="020B0604020202020204" pitchFamily="34" charset="0"/>
                <a:sym typeface="Montserrat"/>
              </a:endParaRPr>
            </a:p>
            <a:p>
              <a:pPr marL="342900" marR="0" lvl="0" indent="-342900" algn="l" rtl="0">
                <a:lnSpc>
                  <a:spcPct val="120000"/>
                </a:lnSpc>
                <a:spcBef>
                  <a:spcPts val="0"/>
                </a:spcBef>
                <a:spcAft>
                  <a:spcPts val="0"/>
                </a:spcAft>
                <a:buClr>
                  <a:schemeClr val="dk1"/>
                </a:buClr>
                <a:buSzPct val="150000"/>
                <a:buFont typeface="Arial"/>
                <a:buChar char="•"/>
              </a:pPr>
              <a:r>
                <a:rPr lang="en-US" sz="5600" b="0" i="0" u="none" strike="noStrike" cap="none" dirty="0">
                  <a:solidFill>
                    <a:schemeClr val="dk1"/>
                  </a:solidFill>
                  <a:latin typeface="Arial" panose="020B0604020202020204" pitchFamily="34" charset="0"/>
                  <a:ea typeface="Montserrat"/>
                  <a:cs typeface="Arial" panose="020B0604020202020204" pitchFamily="34" charset="0"/>
                  <a:sym typeface="Montserrat"/>
                </a:rPr>
                <a:t>The total number of different uses you thought of.</a:t>
              </a:r>
              <a:endParaRPr sz="5600" b="0" i="0" u="none" strike="noStrike" cap="none" dirty="0">
                <a:solidFill>
                  <a:schemeClr val="dk1"/>
                </a:solidFill>
                <a:latin typeface="Arial" panose="020B0604020202020204" pitchFamily="34" charset="0"/>
                <a:ea typeface="Montserrat"/>
                <a:cs typeface="Arial" panose="020B0604020202020204" pitchFamily="34" charset="0"/>
                <a:sym typeface="Montserrat"/>
              </a:endParaRPr>
            </a:p>
            <a:p>
              <a:pPr marL="342900" marR="0" lvl="0" indent="-342900" algn="l" rtl="0">
                <a:lnSpc>
                  <a:spcPct val="120000"/>
                </a:lnSpc>
                <a:spcBef>
                  <a:spcPts val="0"/>
                </a:spcBef>
                <a:spcAft>
                  <a:spcPts val="0"/>
                </a:spcAft>
                <a:buClr>
                  <a:schemeClr val="dk1"/>
                </a:buClr>
                <a:buSzPct val="150000"/>
                <a:buFont typeface="Arial"/>
                <a:buChar char="•"/>
              </a:pPr>
              <a:r>
                <a:rPr lang="en-US" sz="5600" b="0" i="0" u="none" strike="noStrike" cap="none" dirty="0">
                  <a:solidFill>
                    <a:schemeClr val="dk1"/>
                  </a:solidFill>
                  <a:latin typeface="Arial" panose="020B0604020202020204" pitchFamily="34" charset="0"/>
                  <a:ea typeface="Montserrat"/>
                  <a:cs typeface="Arial" panose="020B0604020202020204" pitchFamily="34" charset="0"/>
                  <a:sym typeface="Montserrat"/>
                </a:rPr>
                <a:t>How unique your ideas are.</a:t>
              </a:r>
              <a:endParaRPr sz="5600" b="0" i="0" u="none" strike="noStrike" cap="none" dirty="0">
                <a:solidFill>
                  <a:schemeClr val="dk1"/>
                </a:solidFill>
                <a:latin typeface="Arial" panose="020B0604020202020204" pitchFamily="34" charset="0"/>
                <a:ea typeface="Montserrat"/>
                <a:cs typeface="Arial" panose="020B0604020202020204" pitchFamily="34" charset="0"/>
                <a:sym typeface="Montserrat"/>
              </a:endParaRPr>
            </a:p>
            <a:p>
              <a:pPr marL="228600" marR="0" lvl="0" indent="0" algn="l" rtl="0">
                <a:lnSpc>
                  <a:spcPct val="90000"/>
                </a:lnSpc>
                <a:spcBef>
                  <a:spcPts val="800"/>
                </a:spcBef>
                <a:spcAft>
                  <a:spcPts val="0"/>
                </a:spcAft>
                <a:buClr>
                  <a:schemeClr val="dk1"/>
                </a:buClr>
                <a:buSzPts val="2100"/>
                <a:buFont typeface="Arial"/>
                <a:buNone/>
              </a:pPr>
              <a:endParaRPr sz="1400" b="0" i="0" u="none" strike="noStrike" cap="none" dirty="0">
                <a:solidFill>
                  <a:schemeClr val="dk1"/>
                </a:solidFill>
                <a:latin typeface="Arial" panose="020B0604020202020204" pitchFamily="34" charset="0"/>
                <a:ea typeface="Montserrat"/>
                <a:cs typeface="Arial" panose="020B0604020202020204" pitchFamily="34" charset="0"/>
                <a:sym typeface="Montserrat"/>
              </a:endParaRPr>
            </a:p>
          </p:txBody>
        </p:sp>
      </p:grpSp>
      <p:grpSp>
        <p:nvGrpSpPr>
          <p:cNvPr id="162" name="Google Shape;162;p8"/>
          <p:cNvGrpSpPr/>
          <p:nvPr/>
        </p:nvGrpSpPr>
        <p:grpSpPr>
          <a:xfrm>
            <a:off x="359400" y="819800"/>
            <a:ext cx="8425200" cy="4263746"/>
            <a:chOff x="359400" y="813100"/>
            <a:chExt cx="8425200" cy="4263746"/>
          </a:xfrm>
        </p:grpSpPr>
        <p:pic>
          <p:nvPicPr>
            <p:cNvPr id="166" name="Google Shape;166;p8"/>
            <p:cNvPicPr preferRelativeResize="0"/>
            <p:nvPr/>
          </p:nvPicPr>
          <p:blipFill rotWithShape="1">
            <a:blip r:embed="rId7">
              <a:alphaModFix/>
            </a:blip>
            <a:srcRect/>
            <a:stretch/>
          </p:blipFill>
          <p:spPr>
            <a:xfrm>
              <a:off x="374146" y="4504146"/>
              <a:ext cx="1396359" cy="572700"/>
            </a:xfrm>
            <a:prstGeom prst="rect">
              <a:avLst/>
            </a:prstGeom>
            <a:noFill/>
            <a:ln>
              <a:noFill/>
            </a:ln>
          </p:spPr>
        </p:pic>
        <p:sp>
          <p:nvSpPr>
            <p:cNvPr id="167" name="Google Shape;167;p8"/>
            <p:cNvSpPr/>
            <p:nvPr/>
          </p:nvSpPr>
          <p:spPr>
            <a:xfrm>
              <a:off x="359400" y="813100"/>
              <a:ext cx="8425200" cy="46800"/>
            </a:xfrm>
            <a:prstGeom prst="roundRect">
              <a:avLst>
                <a:gd name="adj" fmla="val 16667"/>
              </a:avLst>
            </a:prstGeom>
            <a:solidFill>
              <a:srgbClr val="367E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grpSp>
      <p:sp>
        <p:nvSpPr>
          <p:cNvPr id="3" name="TextBox 2">
            <a:extLst>
              <a:ext uri="{FF2B5EF4-FFF2-40B4-BE49-F238E27FC236}">
                <a16:creationId xmlns:a16="http://schemas.microsoft.com/office/drawing/2014/main" id="{A7D66681-5B6A-B0F6-1CC1-54EA148BB3BA}"/>
              </a:ext>
            </a:extLst>
          </p:cNvPr>
          <p:cNvSpPr txBox="1"/>
          <p:nvPr/>
        </p:nvSpPr>
        <p:spPr>
          <a:xfrm>
            <a:off x="685799" y="1072414"/>
            <a:ext cx="7969469" cy="286232"/>
          </a:xfrm>
          <a:prstGeom prst="rect">
            <a:avLst/>
          </a:prstGeom>
          <a:noFill/>
        </p:spPr>
        <p:txBody>
          <a:bodyPr wrap="square">
            <a:spAutoFit/>
          </a:bodyPr>
          <a:lstStyle/>
          <a:p>
            <a:pPr marL="228600" lvl="0" indent="0" algn="l" rtl="0">
              <a:lnSpc>
                <a:spcPct val="90000"/>
              </a:lnSpc>
              <a:spcBef>
                <a:spcPts val="800"/>
              </a:spcBef>
              <a:spcAft>
                <a:spcPts val="0"/>
              </a:spcAft>
              <a:buSzPct val="100000"/>
              <a:buNone/>
            </a:pPr>
            <a:r>
              <a:rPr lang="en-US" dirty="0">
                <a:latin typeface="Arial" panose="020B0604020202020204" pitchFamily="34" charset="0"/>
                <a:ea typeface="Montserrat"/>
                <a:cs typeface="Arial" panose="020B0604020202020204" pitchFamily="34" charset="0"/>
                <a:sym typeface="Montserrat"/>
              </a:rPr>
              <a:t>Pick one image from the images on your tables. (1 per person).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5"/>
          <p:cNvSpPr txBox="1"/>
          <p:nvPr/>
        </p:nvSpPr>
        <p:spPr>
          <a:xfrm>
            <a:off x="7195250" y="2169700"/>
            <a:ext cx="1897200" cy="13776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700" b="0" i="0" u="none" strike="noStrike" cap="none" dirty="0">
                <a:solidFill>
                  <a:srgbClr val="000000"/>
                </a:solidFill>
                <a:latin typeface="Arial" panose="020B0604020202020204" pitchFamily="34" charset="0"/>
                <a:ea typeface="Montserrat"/>
                <a:cs typeface="Arial" panose="020B0604020202020204" pitchFamily="34" charset="0"/>
                <a:sym typeface="Montserrat"/>
              </a:rPr>
              <a:t>Young people practicing and </a:t>
            </a:r>
            <a:r>
              <a:rPr lang="en-US" sz="1700" b="1" i="0" u="none" strike="noStrike" cap="none" dirty="0">
                <a:solidFill>
                  <a:srgbClr val="000000"/>
                </a:solidFill>
                <a:latin typeface="Arial" panose="020B0604020202020204" pitchFamily="34" charset="0"/>
                <a:ea typeface="Montserrat"/>
                <a:cs typeface="Arial" panose="020B0604020202020204" pitchFamily="34" charset="0"/>
                <a:sym typeface="Montserrat"/>
              </a:rPr>
              <a:t>growing</a:t>
            </a:r>
            <a:r>
              <a:rPr lang="en-US" sz="1700" b="0" i="0" u="none" strike="noStrike" cap="none" dirty="0">
                <a:solidFill>
                  <a:srgbClr val="000000"/>
                </a:solidFill>
                <a:latin typeface="Arial" panose="020B0604020202020204" pitchFamily="34" charset="0"/>
                <a:ea typeface="Montserrat"/>
                <a:cs typeface="Arial" panose="020B0604020202020204" pitchFamily="34" charset="0"/>
                <a:sym typeface="Montserrat"/>
              </a:rPr>
              <a:t> their </a:t>
            </a:r>
            <a:r>
              <a:rPr lang="en-US" sz="1700" b="1" i="1" u="none" strike="noStrike" cap="none" dirty="0">
                <a:solidFill>
                  <a:srgbClr val="000000"/>
                </a:solidFill>
                <a:latin typeface="Arial" panose="020B0604020202020204" pitchFamily="34" charset="0"/>
                <a:ea typeface="Montserrat"/>
                <a:cs typeface="Arial" panose="020B0604020202020204" pitchFamily="34" charset="0"/>
                <a:sym typeface="Montserrat"/>
              </a:rPr>
              <a:t>21st-Century Skills </a:t>
            </a:r>
            <a:endParaRPr sz="1700" b="1" i="1" u="none" strike="noStrike" cap="none" dirty="0">
              <a:solidFill>
                <a:schemeClr val="dk1"/>
              </a:solidFill>
              <a:latin typeface="Calibri"/>
              <a:ea typeface="Calibri"/>
              <a:cs typeface="Calibri"/>
              <a:sym typeface="Calibri"/>
            </a:endParaRPr>
          </a:p>
        </p:txBody>
      </p:sp>
      <p:sp>
        <p:nvSpPr>
          <p:cNvPr id="442" name="Google Shape;442;p55"/>
          <p:cNvSpPr txBox="1"/>
          <p:nvPr/>
        </p:nvSpPr>
        <p:spPr>
          <a:xfrm>
            <a:off x="1627010" y="2228498"/>
            <a:ext cx="440100" cy="822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dirty="0">
                <a:solidFill>
                  <a:srgbClr val="FFD530"/>
                </a:solidFill>
                <a:latin typeface="Arial" panose="020B0604020202020204" pitchFamily="34" charset="0"/>
                <a:ea typeface="Montserrat"/>
                <a:cs typeface="Arial" panose="020B0604020202020204" pitchFamily="34" charset="0"/>
                <a:sym typeface="Montserrat"/>
              </a:rPr>
              <a:t>+</a:t>
            </a:r>
            <a:endParaRPr sz="1400" b="0" i="0" u="none" strike="noStrike" cap="none" dirty="0">
              <a:solidFill>
                <a:srgbClr val="FFD530"/>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dk1"/>
              </a:buClr>
              <a:buSzPts val="3000"/>
              <a:buFont typeface="Arial"/>
              <a:buNone/>
            </a:pPr>
            <a:endParaRPr sz="3000" b="0" i="0" u="none" strike="noStrike" cap="none" dirty="0">
              <a:solidFill>
                <a:srgbClr val="FFD530"/>
              </a:solidFill>
              <a:latin typeface="Arial" panose="020B0604020202020204" pitchFamily="34" charset="0"/>
              <a:ea typeface="Montserrat"/>
              <a:cs typeface="Arial" panose="020B0604020202020204" pitchFamily="34" charset="0"/>
              <a:sym typeface="Montserrat"/>
            </a:endParaRPr>
          </a:p>
        </p:txBody>
      </p:sp>
      <p:sp>
        <p:nvSpPr>
          <p:cNvPr id="444" name="Google Shape;444;p55"/>
          <p:cNvSpPr txBox="1"/>
          <p:nvPr/>
        </p:nvSpPr>
        <p:spPr>
          <a:xfrm>
            <a:off x="3172982" y="2242050"/>
            <a:ext cx="4401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dirty="0">
                <a:solidFill>
                  <a:srgbClr val="FFD530"/>
                </a:solidFill>
                <a:latin typeface="Arial" panose="020B0604020202020204" pitchFamily="34" charset="0"/>
                <a:ea typeface="Montserrat"/>
                <a:cs typeface="Arial" panose="020B0604020202020204" pitchFamily="34" charset="0"/>
                <a:sym typeface="Montserrat"/>
              </a:rPr>
              <a:t>+</a:t>
            </a:r>
            <a:endParaRPr sz="2300" b="1" i="0" u="none" strike="noStrike" cap="none" dirty="0">
              <a:solidFill>
                <a:srgbClr val="FFD530"/>
              </a:solidFill>
              <a:latin typeface="Arial" panose="020B0604020202020204" pitchFamily="34" charset="0"/>
              <a:ea typeface="Montserrat"/>
              <a:cs typeface="Arial" panose="020B0604020202020204" pitchFamily="34" charset="0"/>
              <a:sym typeface="Montserrat"/>
            </a:endParaRPr>
          </a:p>
        </p:txBody>
      </p:sp>
      <p:sp>
        <p:nvSpPr>
          <p:cNvPr id="447" name="Google Shape;447;p55"/>
          <p:cNvSpPr txBox="1"/>
          <p:nvPr/>
        </p:nvSpPr>
        <p:spPr>
          <a:xfrm>
            <a:off x="4881866" y="2219188"/>
            <a:ext cx="4401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dirty="0">
                <a:solidFill>
                  <a:srgbClr val="FFD530"/>
                </a:solidFill>
                <a:latin typeface="Arial" panose="020B0604020202020204" pitchFamily="34" charset="0"/>
                <a:ea typeface="Montserrat"/>
                <a:cs typeface="Arial" panose="020B0604020202020204" pitchFamily="34" charset="0"/>
                <a:sym typeface="Montserrat"/>
              </a:rPr>
              <a:t>+</a:t>
            </a:r>
            <a:endParaRPr sz="2300" b="1" i="0" u="none" strike="noStrike" cap="none" dirty="0">
              <a:solidFill>
                <a:srgbClr val="FFD530"/>
              </a:solidFill>
              <a:latin typeface="Arial" panose="020B0604020202020204" pitchFamily="34" charset="0"/>
              <a:ea typeface="Montserrat"/>
              <a:cs typeface="Arial" panose="020B0604020202020204" pitchFamily="34" charset="0"/>
              <a:sym typeface="Montserrat"/>
            </a:endParaRPr>
          </a:p>
        </p:txBody>
      </p:sp>
      <p:sp>
        <p:nvSpPr>
          <p:cNvPr id="448" name="Google Shape;448;p55"/>
          <p:cNvSpPr txBox="1"/>
          <p:nvPr/>
        </p:nvSpPr>
        <p:spPr>
          <a:xfrm>
            <a:off x="251460" y="904838"/>
            <a:ext cx="8641080" cy="7078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panose="020B0604020202020204" pitchFamily="34" charset="0"/>
                <a:ea typeface="Montserrat"/>
                <a:cs typeface="Arial" panose="020B0604020202020204" pitchFamily="34" charset="0"/>
                <a:sym typeface="Montserrat"/>
              </a:rPr>
              <a:t>THE HOW? </a:t>
            </a:r>
            <a:endParaRPr sz="1800" b="1" i="0" u="none" strike="noStrike" cap="none" dirty="0">
              <a:solidFill>
                <a:schemeClr val="dk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000000"/>
              </a:buClr>
              <a:buSzPts val="1600"/>
              <a:buFont typeface="Arial"/>
              <a:buNone/>
            </a:pPr>
            <a:r>
              <a:rPr lang="en-US" sz="1600" b="0" i="1" u="none" strike="noStrike" cap="none" dirty="0">
                <a:solidFill>
                  <a:schemeClr val="dk1"/>
                </a:solidFill>
                <a:latin typeface="Arial" panose="020B0604020202020204" pitchFamily="34" charset="0"/>
                <a:ea typeface="Montserrat"/>
                <a:cs typeface="Arial" panose="020B0604020202020204" pitchFamily="34" charset="0"/>
                <a:sym typeface="Montserrat"/>
              </a:rPr>
              <a:t>Insights from the science of learning tell us that learning happens best when we…</a:t>
            </a:r>
            <a:r>
              <a:rPr lang="en-US" sz="1600" b="0" i="1" u="none" strike="noStrike" cap="none" dirty="0">
                <a:solidFill>
                  <a:srgbClr val="F58220"/>
                </a:solidFill>
                <a:latin typeface="Arial" panose="020B0604020202020204" pitchFamily="34" charset="0"/>
                <a:ea typeface="Montserrat"/>
                <a:cs typeface="Arial" panose="020B0604020202020204" pitchFamily="34" charset="0"/>
                <a:sym typeface="Montserrat"/>
              </a:rPr>
              <a:t> </a:t>
            </a:r>
            <a:endParaRPr sz="1600" b="0" i="1" u="none" strike="noStrike" cap="none" dirty="0">
              <a:solidFill>
                <a:srgbClr val="F58220"/>
              </a:solidFill>
              <a:latin typeface="Arial" panose="020B0604020202020204" pitchFamily="34" charset="0"/>
              <a:ea typeface="Montserrat"/>
              <a:cs typeface="Arial" panose="020B0604020202020204" pitchFamily="34" charset="0"/>
              <a:sym typeface="Montserrat"/>
            </a:endParaRPr>
          </a:p>
        </p:txBody>
      </p:sp>
      <p:sp>
        <p:nvSpPr>
          <p:cNvPr id="449" name="Google Shape;449;p55"/>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ct val="74866"/>
              <a:buNone/>
            </a:pPr>
            <a:r>
              <a:rPr lang="en-US" sz="3300" dirty="0"/>
              <a:t>A recipe for significant learning   </a:t>
            </a:r>
            <a:endParaRPr dirty="0"/>
          </a:p>
        </p:txBody>
      </p:sp>
      <p:sp>
        <p:nvSpPr>
          <p:cNvPr id="450" name="Google Shape;450;p55"/>
          <p:cNvSpPr txBox="1"/>
          <p:nvPr/>
        </p:nvSpPr>
        <p:spPr>
          <a:xfrm>
            <a:off x="6872800" y="2284000"/>
            <a:ext cx="498900" cy="954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US" sz="5000" b="0" i="0" u="none" strike="noStrike" cap="none" dirty="0">
                <a:solidFill>
                  <a:srgbClr val="000000"/>
                </a:solidFill>
                <a:latin typeface="Calibri"/>
                <a:ea typeface="Calibri"/>
                <a:cs typeface="Calibri"/>
                <a:sym typeface="Calibri"/>
              </a:rPr>
              <a:t>=</a:t>
            </a:r>
            <a:endParaRPr sz="5000" b="0" i="0" u="none" strike="noStrike" cap="none" dirty="0">
              <a:solidFill>
                <a:srgbClr val="000000"/>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9248C0D9-F5D4-6FFD-5E84-BDDE1A531700}"/>
              </a:ext>
            </a:extLst>
          </p:cNvPr>
          <p:cNvGrpSpPr/>
          <p:nvPr/>
        </p:nvGrpSpPr>
        <p:grpSpPr>
          <a:xfrm>
            <a:off x="137160" y="1633545"/>
            <a:ext cx="1722600" cy="1758354"/>
            <a:chOff x="95350" y="1664025"/>
            <a:chExt cx="1722600" cy="1758354"/>
          </a:xfrm>
        </p:grpSpPr>
        <p:sp>
          <p:nvSpPr>
            <p:cNvPr id="445" name="Google Shape;445;p55"/>
            <p:cNvSpPr txBox="1"/>
            <p:nvPr/>
          </p:nvSpPr>
          <p:spPr>
            <a:xfrm>
              <a:off x="95350" y="2006637"/>
              <a:ext cx="1722600" cy="141574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600" b="1" i="0" u="none" strike="noStrike" cap="none" dirty="0">
                  <a:solidFill>
                    <a:srgbClr val="F58220"/>
                  </a:solidFill>
                  <a:latin typeface="Arial" panose="020B0604020202020204" pitchFamily="34" charset="0"/>
                  <a:ea typeface="Montserrat"/>
                  <a:cs typeface="Arial" panose="020B0604020202020204" pitchFamily="34" charset="0"/>
                  <a:sym typeface="Montserrat"/>
                </a:rPr>
                <a:t>Create </a:t>
              </a:r>
              <a:r>
                <a:rPr lang="en-US" sz="1600" b="0" i="0" u="none" strike="noStrike" cap="none" dirty="0">
                  <a:solidFill>
                    <a:srgbClr val="F58220"/>
                  </a:solidFill>
                  <a:latin typeface="Arial" panose="020B0604020202020204" pitchFamily="34" charset="0"/>
                  <a:ea typeface="Montserrat"/>
                  <a:cs typeface="Arial" panose="020B0604020202020204" pitchFamily="34" charset="0"/>
                  <a:sym typeface="Montserrat"/>
                </a:rPr>
                <a:t>a learning  environment which is  </a:t>
              </a:r>
              <a:r>
                <a:rPr lang="en-US" sz="1600" b="1" i="0" u="none" strike="noStrike" cap="none" dirty="0">
                  <a:solidFill>
                    <a:srgbClr val="F58220"/>
                  </a:solidFill>
                  <a:latin typeface="Arial" panose="020B0604020202020204" pitchFamily="34" charset="0"/>
                  <a:ea typeface="Montserrat"/>
                  <a:cs typeface="Arial" panose="020B0604020202020204" pitchFamily="34" charset="0"/>
                  <a:sym typeface="Montserrat"/>
                </a:rPr>
                <a:t>caring</a:t>
              </a:r>
              <a:r>
                <a:rPr lang="en-US" sz="1600" b="0" i="0" u="none" strike="noStrike" cap="none" dirty="0">
                  <a:solidFill>
                    <a:srgbClr val="F58220"/>
                  </a:solidFill>
                  <a:latin typeface="Arial" panose="020B0604020202020204" pitchFamily="34" charset="0"/>
                  <a:ea typeface="Montserrat"/>
                  <a:cs typeface="Arial" panose="020B0604020202020204" pitchFamily="34" charset="0"/>
                  <a:sym typeface="Montserrat"/>
                </a:rPr>
                <a:t> and </a:t>
              </a:r>
              <a:r>
                <a:rPr lang="en-US" sz="1600" b="1" i="0" u="none" strike="noStrike" cap="none" dirty="0">
                  <a:solidFill>
                    <a:srgbClr val="F58220"/>
                  </a:solidFill>
                  <a:latin typeface="Arial" panose="020B0604020202020204" pitchFamily="34" charset="0"/>
                  <a:ea typeface="Montserrat"/>
                  <a:cs typeface="Arial" panose="020B0604020202020204" pitchFamily="34" charset="0"/>
                  <a:sym typeface="Montserrat"/>
                </a:rPr>
                <a:t>safe.</a:t>
              </a:r>
              <a:endParaRPr sz="1800" b="1" i="0" u="none" strike="noStrike" cap="none" dirty="0">
                <a:solidFill>
                  <a:srgbClr val="F58220"/>
                </a:solidFill>
                <a:latin typeface="Arial"/>
                <a:ea typeface="Arial"/>
                <a:cs typeface="Arial"/>
                <a:sym typeface="Arial"/>
              </a:endParaRPr>
            </a:p>
          </p:txBody>
        </p:sp>
        <p:sp>
          <p:nvSpPr>
            <p:cNvPr id="451" name="Google Shape;451;p55"/>
            <p:cNvSpPr txBox="1"/>
            <p:nvPr/>
          </p:nvSpPr>
          <p:spPr>
            <a:xfrm>
              <a:off x="744850" y="1664025"/>
              <a:ext cx="3573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1</a:t>
              </a:r>
              <a:endParaRPr sz="2000" b="1" i="0" u="none" strike="noStrike" cap="none" dirty="0">
                <a:solidFill>
                  <a:srgbClr val="000000"/>
                </a:solidFill>
                <a:latin typeface="Arial"/>
                <a:ea typeface="Arial"/>
                <a:cs typeface="Arial"/>
                <a:sym typeface="Arial"/>
              </a:endParaRPr>
            </a:p>
          </p:txBody>
        </p:sp>
      </p:grpSp>
      <p:grpSp>
        <p:nvGrpSpPr>
          <p:cNvPr id="3" name="Group 2">
            <a:extLst>
              <a:ext uri="{FF2B5EF4-FFF2-40B4-BE49-F238E27FC236}">
                <a16:creationId xmlns:a16="http://schemas.microsoft.com/office/drawing/2014/main" id="{7837C45B-99B1-67CB-2485-4CB95D0D87D9}"/>
              </a:ext>
            </a:extLst>
          </p:cNvPr>
          <p:cNvGrpSpPr/>
          <p:nvPr/>
        </p:nvGrpSpPr>
        <p:grpSpPr>
          <a:xfrm>
            <a:off x="2023698" y="1664025"/>
            <a:ext cx="1342200" cy="1806186"/>
            <a:chOff x="1817958" y="1664025"/>
            <a:chExt cx="1342200" cy="1806186"/>
          </a:xfrm>
        </p:grpSpPr>
        <p:sp>
          <p:nvSpPr>
            <p:cNvPr id="443" name="Google Shape;443;p55"/>
            <p:cNvSpPr txBox="1"/>
            <p:nvPr/>
          </p:nvSpPr>
          <p:spPr>
            <a:xfrm>
              <a:off x="1817958" y="2169711"/>
              <a:ext cx="1342200" cy="1300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1200"/>
                <a:buFont typeface="Arial"/>
                <a:buNone/>
              </a:pPr>
              <a:r>
                <a:rPr lang="en-US" sz="1600" b="1" i="0" u="none" strike="noStrike" cap="none" dirty="0">
                  <a:solidFill>
                    <a:srgbClr val="F58220"/>
                  </a:solidFill>
                  <a:latin typeface="Arial" panose="020B0604020202020204" pitchFamily="34" charset="0"/>
                  <a:ea typeface="Montserrat"/>
                  <a:cs typeface="Arial" panose="020B0604020202020204" pitchFamily="34" charset="0"/>
                  <a:sym typeface="Montserrat"/>
                </a:rPr>
                <a:t>Access</a:t>
              </a:r>
              <a:r>
                <a:rPr lang="en-US" sz="1600" b="0" i="0" u="none" strike="noStrike" cap="none" dirty="0">
                  <a:solidFill>
                    <a:srgbClr val="F58220"/>
                  </a:solidFill>
                  <a:latin typeface="Arial" panose="020B0604020202020204" pitchFamily="34" charset="0"/>
                  <a:ea typeface="Montserrat"/>
                  <a:cs typeface="Arial" panose="020B0604020202020204" pitchFamily="34" charset="0"/>
                  <a:sym typeface="Montserrat"/>
                </a:rPr>
                <a:t> learners’ </a:t>
              </a:r>
              <a:r>
                <a:rPr lang="en-US" sz="1600" b="1" i="0" u="none" strike="noStrike" cap="none" dirty="0">
                  <a:solidFill>
                    <a:srgbClr val="F58220"/>
                  </a:solidFill>
                  <a:latin typeface="Arial" panose="020B0604020202020204" pitchFamily="34" charset="0"/>
                  <a:ea typeface="Montserrat"/>
                  <a:cs typeface="Arial" panose="020B0604020202020204" pitchFamily="34" charset="0"/>
                  <a:sym typeface="Montserrat"/>
                </a:rPr>
                <a:t>prior knowledge</a:t>
              </a:r>
              <a:r>
                <a:rPr lang="en-US" sz="1600" b="0" i="0" u="none" strike="noStrike" cap="none" dirty="0">
                  <a:solidFill>
                    <a:srgbClr val="F58220"/>
                  </a:solidFill>
                  <a:latin typeface="Arial" panose="020B0604020202020204" pitchFamily="34" charset="0"/>
                  <a:ea typeface="Montserrat"/>
                  <a:cs typeface="Arial" panose="020B0604020202020204" pitchFamily="34" charset="0"/>
                  <a:sym typeface="Montserrat"/>
                </a:rPr>
                <a:t> </a:t>
              </a:r>
              <a:endParaRPr sz="1500" b="0" i="0" u="none" strike="noStrike" cap="none" dirty="0">
                <a:solidFill>
                  <a:srgbClr val="F5822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600" b="0" i="0" u="none" strike="noStrike" cap="none" dirty="0">
                <a:solidFill>
                  <a:srgbClr val="EE3D8F"/>
                </a:solidFill>
                <a:latin typeface="Arial" panose="020B0604020202020204" pitchFamily="34" charset="0"/>
                <a:ea typeface="Montserrat"/>
                <a:cs typeface="Arial" panose="020B0604020202020204" pitchFamily="34" charset="0"/>
                <a:sym typeface="Montserrat"/>
              </a:endParaRPr>
            </a:p>
          </p:txBody>
        </p:sp>
        <p:sp>
          <p:nvSpPr>
            <p:cNvPr id="452" name="Google Shape;452;p55"/>
            <p:cNvSpPr txBox="1"/>
            <p:nvPr/>
          </p:nvSpPr>
          <p:spPr>
            <a:xfrm>
              <a:off x="2190275" y="1664025"/>
              <a:ext cx="3573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2</a:t>
              </a:r>
              <a:endParaRPr sz="2000" b="1" i="0" u="none" strike="noStrike" cap="none" dirty="0">
                <a:solidFill>
                  <a:srgbClr val="000000"/>
                </a:solidFill>
                <a:latin typeface="Arial"/>
                <a:ea typeface="Arial"/>
                <a:cs typeface="Arial"/>
                <a:sym typeface="Arial"/>
              </a:endParaRPr>
            </a:p>
          </p:txBody>
        </p:sp>
      </p:grpSp>
      <p:grpSp>
        <p:nvGrpSpPr>
          <p:cNvPr id="5" name="Group 4">
            <a:extLst>
              <a:ext uri="{FF2B5EF4-FFF2-40B4-BE49-F238E27FC236}">
                <a16:creationId xmlns:a16="http://schemas.microsoft.com/office/drawing/2014/main" id="{D75775E6-83D9-FF12-F2EA-8E9D0F4554FB}"/>
              </a:ext>
            </a:extLst>
          </p:cNvPr>
          <p:cNvGrpSpPr/>
          <p:nvPr/>
        </p:nvGrpSpPr>
        <p:grpSpPr>
          <a:xfrm>
            <a:off x="5234405" y="1504005"/>
            <a:ext cx="1722600" cy="2382000"/>
            <a:chOff x="5203925" y="1664025"/>
            <a:chExt cx="1722600" cy="2382000"/>
          </a:xfrm>
        </p:grpSpPr>
        <p:sp>
          <p:nvSpPr>
            <p:cNvPr id="446" name="Google Shape;446;p55"/>
            <p:cNvSpPr txBox="1"/>
            <p:nvPr/>
          </p:nvSpPr>
          <p:spPr>
            <a:xfrm>
              <a:off x="5203925" y="2006625"/>
              <a:ext cx="1722600" cy="20394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600" b="1" i="0" u="none" strike="noStrike" cap="none" dirty="0">
                  <a:solidFill>
                    <a:srgbClr val="F58220"/>
                  </a:solidFill>
                  <a:latin typeface="Arial" panose="020B0604020202020204" pitchFamily="34" charset="0"/>
                  <a:ea typeface="Montserrat"/>
                  <a:cs typeface="Arial" panose="020B0604020202020204" pitchFamily="34" charset="0"/>
                  <a:sym typeface="Montserrat"/>
                </a:rPr>
                <a:t>Provide </a:t>
              </a:r>
              <a:r>
                <a:rPr lang="en-US" sz="1600" b="0" i="0" u="none" strike="noStrike" cap="none" dirty="0">
                  <a:solidFill>
                    <a:srgbClr val="F58220"/>
                  </a:solidFill>
                  <a:latin typeface="Arial" panose="020B0604020202020204" pitchFamily="34" charset="0"/>
                  <a:ea typeface="Montserrat"/>
                  <a:cs typeface="Arial" panose="020B0604020202020204" pitchFamily="34" charset="0"/>
                  <a:sym typeface="Montserrat"/>
                </a:rPr>
                <a:t>opportunities for learners to </a:t>
              </a:r>
              <a:r>
                <a:rPr lang="en-US" sz="1600" b="1" i="0" u="none" strike="noStrike" cap="none" dirty="0">
                  <a:solidFill>
                    <a:srgbClr val="F58220"/>
                  </a:solidFill>
                  <a:latin typeface="Arial" panose="020B0604020202020204" pitchFamily="34" charset="0"/>
                  <a:ea typeface="Montserrat"/>
                  <a:cs typeface="Arial" panose="020B0604020202020204" pitchFamily="34" charset="0"/>
                  <a:sym typeface="Montserrat"/>
                </a:rPr>
                <a:t>think deeply (engagement) </a:t>
              </a:r>
              <a:r>
                <a:rPr lang="en-US" sz="1600" b="0" i="0" u="none" strike="noStrike" cap="none" dirty="0">
                  <a:solidFill>
                    <a:srgbClr val="F58220"/>
                  </a:solidFill>
                  <a:latin typeface="Arial" panose="020B0604020202020204" pitchFamily="34" charset="0"/>
                  <a:ea typeface="Montserrat"/>
                  <a:cs typeface="Arial" panose="020B0604020202020204" pitchFamily="34" charset="0"/>
                  <a:sym typeface="Montserrat"/>
                </a:rPr>
                <a:t>about a topic/activity/</a:t>
              </a:r>
              <a:endParaRPr sz="1600" b="0" i="0" u="none" strike="noStrike" cap="none" dirty="0">
                <a:solidFill>
                  <a:srgbClr val="F58220"/>
                </a:solidFill>
                <a:latin typeface="Arial" panose="020B0604020202020204" pitchFamily="34" charset="0"/>
                <a:ea typeface="Montserrat"/>
                <a:cs typeface="Arial" panose="020B0604020202020204" pitchFamily="34" charset="0"/>
                <a:sym typeface="Montserrat"/>
              </a:endParaRPr>
            </a:p>
            <a:p>
              <a:pPr marL="0" marR="0" lvl="0" indent="0" algn="ctr" rtl="0">
                <a:lnSpc>
                  <a:spcPct val="100000"/>
                </a:lnSpc>
                <a:spcBef>
                  <a:spcPts val="0"/>
                </a:spcBef>
                <a:spcAft>
                  <a:spcPts val="0"/>
                </a:spcAft>
                <a:buClr>
                  <a:srgbClr val="000000"/>
                </a:buClr>
                <a:buSzPts val="1200"/>
                <a:buFont typeface="Arial"/>
                <a:buNone/>
              </a:pPr>
              <a:r>
                <a:rPr lang="en-US" sz="1600" b="0" i="0" u="none" strike="noStrike" cap="none" dirty="0">
                  <a:solidFill>
                    <a:srgbClr val="F58220"/>
                  </a:solidFill>
                  <a:latin typeface="Arial" panose="020B0604020202020204" pitchFamily="34" charset="0"/>
                  <a:ea typeface="Montserrat"/>
                  <a:cs typeface="Arial" panose="020B0604020202020204" pitchFamily="34" charset="0"/>
                  <a:sym typeface="Montserrat"/>
                </a:rPr>
                <a:t>task </a:t>
              </a:r>
              <a:endParaRPr sz="1500" b="1" i="0" u="none" strike="noStrike" cap="none" dirty="0">
                <a:solidFill>
                  <a:srgbClr val="F58220"/>
                </a:solidFill>
                <a:latin typeface="Arial"/>
                <a:ea typeface="Arial"/>
                <a:cs typeface="Arial"/>
                <a:sym typeface="Arial"/>
              </a:endParaRPr>
            </a:p>
          </p:txBody>
        </p:sp>
        <p:sp>
          <p:nvSpPr>
            <p:cNvPr id="453" name="Google Shape;453;p55"/>
            <p:cNvSpPr txBox="1"/>
            <p:nvPr/>
          </p:nvSpPr>
          <p:spPr>
            <a:xfrm>
              <a:off x="5810225" y="1664025"/>
              <a:ext cx="3573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4</a:t>
              </a:r>
              <a:endParaRPr sz="2000" b="1" i="0" u="none" strike="noStrike" cap="none">
                <a:solidFill>
                  <a:srgbClr val="000000"/>
                </a:solidFill>
                <a:latin typeface="Arial"/>
                <a:ea typeface="Arial"/>
                <a:cs typeface="Arial"/>
                <a:sym typeface="Arial"/>
              </a:endParaRPr>
            </a:p>
          </p:txBody>
        </p:sp>
      </p:grpSp>
      <p:grpSp>
        <p:nvGrpSpPr>
          <p:cNvPr id="4" name="Group 3">
            <a:extLst>
              <a:ext uri="{FF2B5EF4-FFF2-40B4-BE49-F238E27FC236}">
                <a16:creationId xmlns:a16="http://schemas.microsoft.com/office/drawing/2014/main" id="{28E3758D-7195-74BD-8573-8158B6520549}"/>
              </a:ext>
            </a:extLst>
          </p:cNvPr>
          <p:cNvGrpSpPr/>
          <p:nvPr/>
        </p:nvGrpSpPr>
        <p:grpSpPr>
          <a:xfrm>
            <a:off x="3489206" y="1664025"/>
            <a:ext cx="1407900" cy="1682848"/>
            <a:chOff x="3527306" y="1664025"/>
            <a:chExt cx="1407900" cy="1682848"/>
          </a:xfrm>
        </p:grpSpPr>
        <p:sp>
          <p:nvSpPr>
            <p:cNvPr id="441" name="Google Shape;441;p55"/>
            <p:cNvSpPr txBox="1"/>
            <p:nvPr/>
          </p:nvSpPr>
          <p:spPr>
            <a:xfrm>
              <a:off x="3527306" y="2046547"/>
              <a:ext cx="1407900" cy="1300326"/>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600" b="1" i="0" u="none" strike="noStrike" cap="none" dirty="0">
                  <a:solidFill>
                    <a:srgbClr val="F58220"/>
                  </a:solidFill>
                  <a:latin typeface="Arial" panose="020B0604020202020204" pitchFamily="34" charset="0"/>
                  <a:ea typeface="Montserrat"/>
                  <a:cs typeface="Arial" panose="020B0604020202020204" pitchFamily="34" charset="0"/>
                  <a:sym typeface="Montserrat"/>
                </a:rPr>
                <a:t>Use </a:t>
              </a:r>
              <a:r>
                <a:rPr lang="en-US" sz="1600" b="0" i="0" u="none" strike="noStrike" cap="none" dirty="0">
                  <a:solidFill>
                    <a:srgbClr val="F58220"/>
                  </a:solidFill>
                  <a:latin typeface="Arial" panose="020B0604020202020204" pitchFamily="34" charset="0"/>
                  <a:ea typeface="Montserrat"/>
                  <a:cs typeface="Arial" panose="020B0604020202020204" pitchFamily="34" charset="0"/>
                  <a:sym typeface="Montserrat"/>
                </a:rPr>
                <a:t>different techniques to capture the learner’s </a:t>
              </a:r>
              <a:r>
                <a:rPr lang="en-US" sz="1600" b="1" i="0" u="none" strike="noStrike" cap="none" dirty="0">
                  <a:solidFill>
                    <a:srgbClr val="F58220"/>
                  </a:solidFill>
                  <a:latin typeface="Arial" panose="020B0604020202020204" pitchFamily="34" charset="0"/>
                  <a:ea typeface="Montserrat"/>
                  <a:cs typeface="Arial" panose="020B0604020202020204" pitchFamily="34" charset="0"/>
                  <a:sym typeface="Montserrat"/>
                </a:rPr>
                <a:t>attention </a:t>
              </a:r>
              <a:endParaRPr sz="1500" b="1" i="0" u="none" strike="noStrike" cap="none" dirty="0">
                <a:solidFill>
                  <a:srgbClr val="F58220"/>
                </a:solidFill>
                <a:latin typeface="Arial"/>
                <a:ea typeface="Arial"/>
                <a:cs typeface="Arial"/>
                <a:sym typeface="Arial"/>
              </a:endParaRPr>
            </a:p>
          </p:txBody>
        </p:sp>
        <p:sp>
          <p:nvSpPr>
            <p:cNvPr id="454" name="Google Shape;454;p55"/>
            <p:cNvSpPr txBox="1"/>
            <p:nvPr/>
          </p:nvSpPr>
          <p:spPr>
            <a:xfrm>
              <a:off x="4000250" y="1664025"/>
              <a:ext cx="3573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3</a:t>
              </a:r>
              <a:endParaRPr sz="2000" b="1" i="0" u="none" strike="noStrike" cap="none" dirty="0">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 grpId="0"/>
      <p:bldP spid="442" grpId="0"/>
      <p:bldP spid="444" grpId="0"/>
      <p:bldP spid="447" grpId="0"/>
      <p:bldP spid="45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6"/>
          <p:cNvSpPr txBox="1"/>
          <p:nvPr/>
        </p:nvSpPr>
        <p:spPr>
          <a:xfrm>
            <a:off x="1752950" y="4585075"/>
            <a:ext cx="7010700" cy="253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panose="020B0604020202020204" pitchFamily="34" charset="0"/>
                <a:ea typeface="Montserrat"/>
                <a:cs typeface="Arial" panose="020B0604020202020204" pitchFamily="34" charset="0"/>
                <a:sym typeface="Montserrat"/>
              </a:rPr>
              <a:t>Leading  to young people practicing and </a:t>
            </a:r>
            <a:r>
              <a:rPr lang="en-US" sz="1200" b="1" i="0" u="none" strike="noStrike" cap="none" dirty="0">
                <a:solidFill>
                  <a:srgbClr val="000000"/>
                </a:solidFill>
                <a:latin typeface="Arial" panose="020B0604020202020204" pitchFamily="34" charset="0"/>
                <a:ea typeface="Montserrat"/>
                <a:cs typeface="Arial" panose="020B0604020202020204" pitchFamily="34" charset="0"/>
                <a:sym typeface="Montserrat"/>
              </a:rPr>
              <a:t>growing</a:t>
            </a:r>
            <a:r>
              <a:rPr lang="en-US" sz="1200" b="0" i="0" u="none" strike="noStrike" cap="none" dirty="0">
                <a:solidFill>
                  <a:srgbClr val="000000"/>
                </a:solidFill>
                <a:latin typeface="Arial" panose="020B0604020202020204" pitchFamily="34" charset="0"/>
                <a:ea typeface="Montserrat"/>
                <a:cs typeface="Arial" panose="020B0604020202020204" pitchFamily="34" charset="0"/>
                <a:sym typeface="Montserrat"/>
              </a:rPr>
              <a:t> their </a:t>
            </a:r>
            <a:r>
              <a:rPr lang="en-US" sz="1200" b="1" i="0" u="none" strike="noStrike" cap="none" dirty="0">
                <a:solidFill>
                  <a:srgbClr val="000000"/>
                </a:solidFill>
                <a:latin typeface="Arial" panose="020B0604020202020204" pitchFamily="34" charset="0"/>
                <a:ea typeface="Montserrat"/>
                <a:cs typeface="Arial" panose="020B0604020202020204" pitchFamily="34" charset="0"/>
                <a:sym typeface="Montserrat"/>
              </a:rPr>
              <a:t>21st-Century Skills</a:t>
            </a:r>
            <a:endParaRPr sz="1200" b="1" i="0" u="none" strike="noStrike" cap="none" dirty="0">
              <a:solidFill>
                <a:schemeClr val="dk1"/>
              </a:solidFill>
              <a:latin typeface="Calibri"/>
              <a:ea typeface="Calibri"/>
              <a:cs typeface="Calibri"/>
              <a:sym typeface="Calibri"/>
            </a:endParaRPr>
          </a:p>
        </p:txBody>
      </p:sp>
      <p:sp>
        <p:nvSpPr>
          <p:cNvPr id="460" name="Google Shape;460;p56"/>
          <p:cNvSpPr txBox="1"/>
          <p:nvPr/>
        </p:nvSpPr>
        <p:spPr>
          <a:xfrm>
            <a:off x="243839" y="762360"/>
            <a:ext cx="8544935"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600" b="1" i="0" u="none" strike="noStrike" cap="none" dirty="0">
                <a:solidFill>
                  <a:schemeClr val="dk1"/>
                </a:solidFill>
                <a:latin typeface="Arial" panose="020B0604020202020204" pitchFamily="34" charset="0"/>
                <a:ea typeface="Montserrat"/>
                <a:cs typeface="Arial" panose="020B0604020202020204" pitchFamily="34" charset="0"/>
                <a:sym typeface="Montserrat"/>
              </a:rPr>
              <a:t>THE WHAT?</a:t>
            </a:r>
            <a:endParaRPr sz="1200" b="1" i="0" u="none" strike="noStrike" cap="none" dirty="0">
              <a:solidFill>
                <a:schemeClr val="dk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Arial" panose="020B0604020202020204" pitchFamily="34" charset="0"/>
                <a:ea typeface="Montserrat"/>
                <a:cs typeface="Arial" panose="020B0604020202020204" pitchFamily="34" charset="0"/>
                <a:sym typeface="Montserrat"/>
              </a:rPr>
              <a:t>What ingredients should we include when we design significant learning experiences… </a:t>
            </a:r>
            <a:endParaRPr sz="1600" b="0" i="0" u="none" strike="noStrike" cap="none" dirty="0">
              <a:solidFill>
                <a:schemeClr val="dk1"/>
              </a:solidFill>
              <a:latin typeface="Arial" panose="020B0604020202020204" pitchFamily="34" charset="0"/>
              <a:ea typeface="Montserrat"/>
              <a:cs typeface="Arial" panose="020B0604020202020204" pitchFamily="34" charset="0"/>
              <a:sym typeface="Montserrat"/>
            </a:endParaRPr>
          </a:p>
        </p:txBody>
      </p:sp>
      <p:sp>
        <p:nvSpPr>
          <p:cNvPr id="461" name="Google Shape;461;p56"/>
          <p:cNvSpPr txBox="1"/>
          <p:nvPr/>
        </p:nvSpPr>
        <p:spPr>
          <a:xfrm>
            <a:off x="440725" y="4261975"/>
            <a:ext cx="89718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1" u="none" strike="noStrike" cap="none" dirty="0">
                <a:solidFill>
                  <a:srgbClr val="000000"/>
                </a:solidFill>
                <a:latin typeface="Arial" panose="020B0604020202020204" pitchFamily="34" charset="0"/>
                <a:ea typeface="Montserrat"/>
                <a:cs typeface="Arial" panose="020B0604020202020204" pitchFamily="34" charset="0"/>
                <a:sym typeface="Montserrat"/>
              </a:rPr>
              <a:t>I.e. the S.P.E.C.I.A.L. learning environment elements are the ingredients for creating </a:t>
            </a:r>
            <a:r>
              <a:rPr lang="en-US" sz="900" b="1" i="1" u="none" strike="noStrike" cap="none" dirty="0">
                <a:solidFill>
                  <a:srgbClr val="000000"/>
                </a:solidFill>
                <a:latin typeface="Arial" panose="020B0604020202020204" pitchFamily="34" charset="0"/>
                <a:ea typeface="Montserrat"/>
                <a:cs typeface="Arial" panose="020B0604020202020204" pitchFamily="34" charset="0"/>
                <a:sym typeface="Montserrat"/>
              </a:rPr>
              <a:t>significant learning experiences. </a:t>
            </a:r>
            <a:endParaRPr sz="900" b="1" i="1"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grpSp>
        <p:nvGrpSpPr>
          <p:cNvPr id="462" name="Google Shape;462;p56"/>
          <p:cNvGrpSpPr/>
          <p:nvPr/>
        </p:nvGrpSpPr>
        <p:grpSpPr>
          <a:xfrm>
            <a:off x="561357" y="1259618"/>
            <a:ext cx="8153468" cy="768766"/>
            <a:chOff x="561357" y="1259618"/>
            <a:chExt cx="8153468" cy="768766"/>
          </a:xfrm>
        </p:grpSpPr>
        <p:grpSp>
          <p:nvGrpSpPr>
            <p:cNvPr id="463" name="Google Shape;463;p56"/>
            <p:cNvGrpSpPr/>
            <p:nvPr/>
          </p:nvGrpSpPr>
          <p:grpSpPr>
            <a:xfrm>
              <a:off x="561357" y="1259618"/>
              <a:ext cx="3092891" cy="477000"/>
              <a:chOff x="796500" y="1379125"/>
              <a:chExt cx="2903850" cy="477000"/>
            </a:xfrm>
          </p:grpSpPr>
          <p:sp>
            <p:nvSpPr>
              <p:cNvPr id="464" name="Google Shape;464;p56"/>
              <p:cNvSpPr/>
              <p:nvPr/>
            </p:nvSpPr>
            <p:spPr>
              <a:xfrm>
                <a:off x="1110450" y="1484125"/>
                <a:ext cx="2589900" cy="267000"/>
              </a:xfrm>
              <a:prstGeom prst="roundRect">
                <a:avLst>
                  <a:gd name="adj" fmla="val 16667"/>
                </a:avLst>
              </a:prstGeom>
              <a:solidFill>
                <a:srgbClr val="2AADEE"/>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panose="020B0604020202020204" pitchFamily="34" charset="0"/>
                    <a:ea typeface="Montserrat"/>
                    <a:cs typeface="Arial" panose="020B0604020202020204" pitchFamily="34" charset="0"/>
                    <a:sym typeface="Montserrat"/>
                  </a:rPr>
                  <a:t>Ensure </a:t>
                </a:r>
                <a:r>
                  <a:rPr lang="en-US" sz="1100" b="1" i="0" u="sng" strike="noStrike" cap="none" dirty="0">
                    <a:solidFill>
                      <a:schemeClr val="lt1"/>
                    </a:solidFill>
                    <a:latin typeface="Arial" panose="020B0604020202020204" pitchFamily="34" charset="0"/>
                    <a:ea typeface="Montserrat"/>
                    <a:cs typeface="Arial" panose="020B0604020202020204" pitchFamily="34" charset="0"/>
                    <a:sym typeface="Montserrat"/>
                  </a:rPr>
                  <a:t>S</a:t>
                </a:r>
                <a:r>
                  <a:rPr lang="en-US" sz="1100" b="0" i="0" u="none" strike="noStrike" cap="none" dirty="0">
                    <a:solidFill>
                      <a:schemeClr val="lt1"/>
                    </a:solidFill>
                    <a:latin typeface="Arial" panose="020B0604020202020204" pitchFamily="34" charset="0"/>
                    <a:ea typeface="Montserrat"/>
                    <a:cs typeface="Arial" panose="020B0604020202020204" pitchFamily="34" charset="0"/>
                    <a:sym typeface="Montserrat"/>
                  </a:rPr>
                  <a:t>ocial Interaction </a:t>
                </a:r>
                <a:endParaRPr sz="11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465" name="Google Shape;465;p56"/>
              <p:cNvSpPr txBox="1"/>
              <p:nvPr/>
            </p:nvSpPr>
            <p:spPr>
              <a:xfrm>
                <a:off x="796500" y="1379125"/>
                <a:ext cx="1587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dirty="0">
                    <a:solidFill>
                      <a:srgbClr val="000000"/>
                    </a:solidFill>
                    <a:latin typeface="Arial" panose="020B0604020202020204" pitchFamily="34" charset="0"/>
                    <a:ea typeface="Montserrat"/>
                    <a:cs typeface="Arial" panose="020B0604020202020204" pitchFamily="34" charset="0"/>
                    <a:sym typeface="Montserrat"/>
                  </a:rPr>
                  <a:t>S</a:t>
                </a:r>
                <a:endParaRPr sz="1900" b="1"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grpSp>
        <p:sp>
          <p:nvSpPr>
            <p:cNvPr id="466" name="Google Shape;466;p56"/>
            <p:cNvSpPr txBox="1"/>
            <p:nvPr/>
          </p:nvSpPr>
          <p:spPr>
            <a:xfrm>
              <a:off x="3607925" y="1359000"/>
              <a:ext cx="5106900" cy="66938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000"/>
                <a:buFont typeface="Arial"/>
                <a:buNone/>
              </a:pPr>
              <a:r>
                <a:rPr lang="en-US" sz="1000" b="0" i="1" u="none" strike="noStrike" cap="none" dirty="0">
                  <a:solidFill>
                    <a:srgbClr val="000000"/>
                  </a:solidFill>
                  <a:latin typeface="Arial" panose="020B0604020202020204" pitchFamily="34" charset="0"/>
                  <a:ea typeface="Montserrat"/>
                  <a:cs typeface="Arial" panose="020B0604020202020204" pitchFamily="34" charset="0"/>
                  <a:sym typeface="Montserrat"/>
                </a:rPr>
                <a:t>How can I create opportunities for social interaction in my lessons?</a:t>
              </a:r>
              <a:endParaRPr sz="1000" b="0" i="1"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grpSp>
      <p:grpSp>
        <p:nvGrpSpPr>
          <p:cNvPr id="467" name="Google Shape;467;p56"/>
          <p:cNvGrpSpPr/>
          <p:nvPr/>
        </p:nvGrpSpPr>
        <p:grpSpPr>
          <a:xfrm>
            <a:off x="558482" y="1649425"/>
            <a:ext cx="8585643" cy="941909"/>
            <a:chOff x="558482" y="1649425"/>
            <a:chExt cx="8585643" cy="941909"/>
          </a:xfrm>
        </p:grpSpPr>
        <p:grpSp>
          <p:nvGrpSpPr>
            <p:cNvPr id="468" name="Google Shape;468;p56"/>
            <p:cNvGrpSpPr/>
            <p:nvPr/>
          </p:nvGrpSpPr>
          <p:grpSpPr>
            <a:xfrm>
              <a:off x="558482" y="1678595"/>
              <a:ext cx="3092891" cy="588463"/>
              <a:chOff x="796500" y="1379125"/>
              <a:chExt cx="2903850" cy="588463"/>
            </a:xfrm>
          </p:grpSpPr>
          <p:sp>
            <p:nvSpPr>
              <p:cNvPr id="469" name="Google Shape;469;p56"/>
              <p:cNvSpPr/>
              <p:nvPr/>
            </p:nvSpPr>
            <p:spPr>
              <a:xfrm>
                <a:off x="1110450" y="1379125"/>
                <a:ext cx="2589900" cy="267000"/>
              </a:xfrm>
              <a:prstGeom prst="roundRect">
                <a:avLst>
                  <a:gd name="adj" fmla="val 16667"/>
                </a:avLst>
              </a:prstGeom>
              <a:solidFill>
                <a:srgbClr val="2AADEE"/>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panose="020B0604020202020204" pitchFamily="34" charset="0"/>
                    <a:ea typeface="Montserrat"/>
                    <a:cs typeface="Arial" panose="020B0604020202020204" pitchFamily="34" charset="0"/>
                    <a:sym typeface="Montserrat"/>
                  </a:rPr>
                  <a:t>Make learning </a:t>
                </a:r>
                <a:r>
                  <a:rPr lang="en-US" sz="1100" b="1" i="0" u="sng" strike="noStrike" cap="none" dirty="0">
                    <a:solidFill>
                      <a:schemeClr val="lt1"/>
                    </a:solidFill>
                    <a:latin typeface="Arial" panose="020B0604020202020204" pitchFamily="34" charset="0"/>
                    <a:ea typeface="Montserrat"/>
                    <a:cs typeface="Arial" panose="020B0604020202020204" pitchFamily="34" charset="0"/>
                    <a:sym typeface="Montserrat"/>
                  </a:rPr>
                  <a:t>P</a:t>
                </a:r>
                <a:r>
                  <a:rPr lang="en-US" sz="1100" b="0" i="0" u="none" strike="noStrike" cap="none" dirty="0">
                    <a:solidFill>
                      <a:schemeClr val="lt1"/>
                    </a:solidFill>
                    <a:latin typeface="Arial" panose="020B0604020202020204" pitchFamily="34" charset="0"/>
                    <a:ea typeface="Montserrat"/>
                    <a:cs typeface="Arial" panose="020B0604020202020204" pitchFamily="34" charset="0"/>
                    <a:sym typeface="Montserrat"/>
                  </a:rPr>
                  <a:t>urposeful</a:t>
                </a:r>
                <a:endParaRPr sz="11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470" name="Google Shape;470;p56"/>
              <p:cNvSpPr txBox="1"/>
              <p:nvPr/>
            </p:nvSpPr>
            <p:spPr>
              <a:xfrm>
                <a:off x="796500" y="1490588"/>
                <a:ext cx="1587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dirty="0">
                    <a:solidFill>
                      <a:srgbClr val="000000"/>
                    </a:solidFill>
                    <a:latin typeface="Arial" panose="020B0604020202020204" pitchFamily="34" charset="0"/>
                    <a:ea typeface="Montserrat"/>
                    <a:cs typeface="Arial" panose="020B0604020202020204" pitchFamily="34" charset="0"/>
                    <a:sym typeface="Montserrat"/>
                  </a:rPr>
                  <a:t>P</a:t>
                </a:r>
                <a:endParaRPr sz="1900" b="1"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grpSp>
        <p:sp>
          <p:nvSpPr>
            <p:cNvPr id="471" name="Google Shape;471;p56"/>
            <p:cNvSpPr/>
            <p:nvPr/>
          </p:nvSpPr>
          <p:spPr>
            <a:xfrm>
              <a:off x="877700" y="2002775"/>
              <a:ext cx="2773500" cy="253800"/>
            </a:xfrm>
            <a:prstGeom prst="roundRect">
              <a:avLst>
                <a:gd name="adj" fmla="val 16667"/>
              </a:avLst>
            </a:prstGeom>
            <a:solidFill>
              <a:srgbClr val="2AADEE"/>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panose="020B0604020202020204" pitchFamily="34" charset="0"/>
                  <a:ea typeface="Montserrat"/>
                  <a:cs typeface="Arial" panose="020B0604020202020204" pitchFamily="34" charset="0"/>
                  <a:sym typeface="Montserrat"/>
                </a:rPr>
                <a:t>Access </a:t>
              </a:r>
              <a:r>
                <a:rPr lang="en-US" sz="1100" b="1" i="0" u="sng" strike="noStrike" cap="none" dirty="0">
                  <a:solidFill>
                    <a:schemeClr val="lt1"/>
                  </a:solidFill>
                  <a:latin typeface="Arial" panose="020B0604020202020204" pitchFamily="34" charset="0"/>
                  <a:ea typeface="Montserrat"/>
                  <a:cs typeface="Arial" panose="020B0604020202020204" pitchFamily="34" charset="0"/>
                  <a:sym typeface="Montserrat"/>
                </a:rPr>
                <a:t>P</a:t>
              </a:r>
              <a:r>
                <a:rPr lang="en-US" sz="1100" b="0" i="0" u="none" strike="noStrike" cap="none" dirty="0">
                  <a:solidFill>
                    <a:schemeClr val="lt1"/>
                  </a:solidFill>
                  <a:latin typeface="Arial" panose="020B0604020202020204" pitchFamily="34" charset="0"/>
                  <a:ea typeface="Montserrat"/>
                  <a:cs typeface="Arial" panose="020B0604020202020204" pitchFamily="34" charset="0"/>
                  <a:sym typeface="Montserrat"/>
                </a:rPr>
                <a:t>rior Knowledge </a:t>
              </a:r>
              <a:endParaRPr sz="11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472" name="Google Shape;472;p56"/>
            <p:cNvSpPr txBox="1"/>
            <p:nvPr/>
          </p:nvSpPr>
          <p:spPr>
            <a:xfrm>
              <a:off x="3607925" y="1649425"/>
              <a:ext cx="5536200" cy="66938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000"/>
                <a:buFont typeface="Arial"/>
                <a:buNone/>
              </a:pPr>
              <a:r>
                <a:rPr lang="en-US" sz="1000" b="0" i="1" u="none" strike="noStrike" cap="none" dirty="0">
                  <a:solidFill>
                    <a:srgbClr val="000000"/>
                  </a:solidFill>
                  <a:latin typeface="Arial" panose="020B0604020202020204" pitchFamily="34" charset="0"/>
                  <a:ea typeface="Montserrat"/>
                  <a:cs typeface="Arial" panose="020B0604020202020204" pitchFamily="34" charset="0"/>
                  <a:sym typeface="Montserrat"/>
                </a:rPr>
                <a:t>How is this activity or the project as a whole relevant and relatable to my learners? </a:t>
              </a:r>
              <a:endParaRPr sz="1000" b="0" i="1"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sp>
          <p:nvSpPr>
            <p:cNvPr id="473" name="Google Shape;473;p56"/>
            <p:cNvSpPr txBox="1"/>
            <p:nvPr/>
          </p:nvSpPr>
          <p:spPr>
            <a:xfrm>
              <a:off x="3607925" y="1921950"/>
              <a:ext cx="5468100" cy="66938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000"/>
                <a:buFont typeface="Arial"/>
                <a:buNone/>
              </a:pPr>
              <a:r>
                <a:rPr lang="en-US" sz="1000" b="0" i="1" u="none" strike="noStrike" cap="none" dirty="0">
                  <a:solidFill>
                    <a:srgbClr val="000000"/>
                  </a:solidFill>
                  <a:latin typeface="Arial" panose="020B0604020202020204" pitchFamily="34" charset="0"/>
                  <a:ea typeface="Montserrat"/>
                  <a:cs typeface="Arial" panose="020B0604020202020204" pitchFamily="34" charset="0"/>
                  <a:sym typeface="Montserrat"/>
                </a:rPr>
                <a:t>How am I finding out what learners already know and what their perceptions are?</a:t>
              </a:r>
              <a:endParaRPr sz="1400" b="0" i="0" u="none" strike="noStrike" cap="none" dirty="0">
                <a:solidFill>
                  <a:srgbClr val="000000"/>
                </a:solidFill>
                <a:latin typeface="Arial"/>
                <a:ea typeface="Arial"/>
                <a:cs typeface="Arial"/>
                <a:sym typeface="Arial"/>
              </a:endParaRPr>
            </a:p>
          </p:txBody>
        </p:sp>
      </p:grpSp>
      <p:grpSp>
        <p:nvGrpSpPr>
          <p:cNvPr id="474" name="Google Shape;474;p56"/>
          <p:cNvGrpSpPr/>
          <p:nvPr/>
        </p:nvGrpSpPr>
        <p:grpSpPr>
          <a:xfrm>
            <a:off x="558485" y="2192525"/>
            <a:ext cx="8412840" cy="970235"/>
            <a:chOff x="558485" y="2192525"/>
            <a:chExt cx="8412840" cy="970235"/>
          </a:xfrm>
        </p:grpSpPr>
        <p:grpSp>
          <p:nvGrpSpPr>
            <p:cNvPr id="475" name="Google Shape;475;p56"/>
            <p:cNvGrpSpPr/>
            <p:nvPr/>
          </p:nvGrpSpPr>
          <p:grpSpPr>
            <a:xfrm>
              <a:off x="558485" y="2228810"/>
              <a:ext cx="3098642" cy="477000"/>
              <a:chOff x="859600" y="1361775"/>
              <a:chExt cx="2909250" cy="477000"/>
            </a:xfrm>
          </p:grpSpPr>
          <p:sp>
            <p:nvSpPr>
              <p:cNvPr id="476" name="Google Shape;476;p56"/>
              <p:cNvSpPr/>
              <p:nvPr/>
            </p:nvSpPr>
            <p:spPr>
              <a:xfrm>
                <a:off x="1178950" y="1466775"/>
                <a:ext cx="2589900" cy="267000"/>
              </a:xfrm>
              <a:prstGeom prst="roundRect">
                <a:avLst>
                  <a:gd name="adj" fmla="val 16667"/>
                </a:avLst>
              </a:prstGeom>
              <a:solidFill>
                <a:srgbClr val="2AADEE"/>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panose="020B0604020202020204" pitchFamily="34" charset="0"/>
                    <a:ea typeface="Montserrat"/>
                    <a:cs typeface="Arial" panose="020B0604020202020204" pitchFamily="34" charset="0"/>
                    <a:sym typeface="Montserrat"/>
                  </a:rPr>
                  <a:t>Create </a:t>
                </a:r>
                <a:r>
                  <a:rPr lang="en-US" sz="1100" b="1" i="0" u="sng" strike="noStrike" cap="none" dirty="0">
                    <a:solidFill>
                      <a:schemeClr val="lt1"/>
                    </a:solidFill>
                    <a:latin typeface="Arial" panose="020B0604020202020204" pitchFamily="34" charset="0"/>
                    <a:ea typeface="Montserrat"/>
                    <a:cs typeface="Arial" panose="020B0604020202020204" pitchFamily="34" charset="0"/>
                    <a:sym typeface="Montserrat"/>
                  </a:rPr>
                  <a:t>E</a:t>
                </a:r>
                <a:r>
                  <a:rPr lang="en-US" sz="1100" b="0" i="0" u="none" strike="noStrike" cap="none" dirty="0">
                    <a:solidFill>
                      <a:schemeClr val="lt1"/>
                    </a:solidFill>
                    <a:latin typeface="Arial" panose="020B0604020202020204" pitchFamily="34" charset="0"/>
                    <a:ea typeface="Montserrat"/>
                    <a:cs typeface="Arial" panose="020B0604020202020204" pitchFamily="34" charset="0"/>
                    <a:sym typeface="Montserrat"/>
                  </a:rPr>
                  <a:t>njoyment</a:t>
                </a:r>
                <a:endParaRPr sz="11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477" name="Google Shape;477;p56"/>
              <p:cNvSpPr txBox="1"/>
              <p:nvPr/>
            </p:nvSpPr>
            <p:spPr>
              <a:xfrm>
                <a:off x="859600" y="1361775"/>
                <a:ext cx="1587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dirty="0">
                    <a:solidFill>
                      <a:srgbClr val="000000"/>
                    </a:solidFill>
                    <a:latin typeface="Arial" panose="020B0604020202020204" pitchFamily="34" charset="0"/>
                    <a:ea typeface="Montserrat"/>
                    <a:cs typeface="Arial" panose="020B0604020202020204" pitchFamily="34" charset="0"/>
                    <a:sym typeface="Montserrat"/>
                  </a:rPr>
                  <a:t>E</a:t>
                </a:r>
                <a:endParaRPr sz="1900" b="1"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grpSp>
        <p:sp>
          <p:nvSpPr>
            <p:cNvPr id="478" name="Google Shape;478;p56"/>
            <p:cNvSpPr txBox="1"/>
            <p:nvPr/>
          </p:nvSpPr>
          <p:spPr>
            <a:xfrm>
              <a:off x="3607925" y="2192525"/>
              <a:ext cx="5363400" cy="970235"/>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900"/>
                <a:buFont typeface="Arial"/>
                <a:buNone/>
              </a:pPr>
              <a:r>
                <a:rPr lang="en-US" sz="900" b="0" i="1" u="none" strike="noStrike" cap="none" dirty="0">
                  <a:solidFill>
                    <a:srgbClr val="000000"/>
                  </a:solidFill>
                  <a:latin typeface="Arial" panose="020B0604020202020204" pitchFamily="34" charset="0"/>
                  <a:ea typeface="Montserrat"/>
                  <a:cs typeface="Arial" panose="020B0604020202020204" pitchFamily="34" charset="0"/>
                  <a:sym typeface="Montserrat"/>
                </a:rPr>
                <a:t>How can I strike the right balance between challenge and manageability, so that learners have the opportunity to practice their resilience as they persist through challenges, getting to the joy as they eventually succeed?. </a:t>
              </a:r>
              <a:endParaRPr sz="900" b="0" i="1"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grpSp>
      <p:grpSp>
        <p:nvGrpSpPr>
          <p:cNvPr id="479" name="Google Shape;479;p56"/>
          <p:cNvGrpSpPr/>
          <p:nvPr/>
        </p:nvGrpSpPr>
        <p:grpSpPr>
          <a:xfrm>
            <a:off x="555610" y="2679799"/>
            <a:ext cx="8415715" cy="477000"/>
            <a:chOff x="555610" y="2679799"/>
            <a:chExt cx="8415715" cy="477000"/>
          </a:xfrm>
        </p:grpSpPr>
        <p:grpSp>
          <p:nvGrpSpPr>
            <p:cNvPr id="480" name="Google Shape;480;p56"/>
            <p:cNvGrpSpPr/>
            <p:nvPr/>
          </p:nvGrpSpPr>
          <p:grpSpPr>
            <a:xfrm>
              <a:off x="555610" y="2679799"/>
              <a:ext cx="3098642" cy="477000"/>
              <a:chOff x="859600" y="1361775"/>
              <a:chExt cx="2909250" cy="477000"/>
            </a:xfrm>
          </p:grpSpPr>
          <p:sp>
            <p:nvSpPr>
              <p:cNvPr id="481" name="Google Shape;481;p56"/>
              <p:cNvSpPr/>
              <p:nvPr/>
            </p:nvSpPr>
            <p:spPr>
              <a:xfrm>
                <a:off x="1178950" y="1466775"/>
                <a:ext cx="2589900" cy="267000"/>
              </a:xfrm>
              <a:prstGeom prst="roundRect">
                <a:avLst>
                  <a:gd name="adj" fmla="val 16667"/>
                </a:avLst>
              </a:prstGeom>
              <a:solidFill>
                <a:srgbClr val="2AADEE"/>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panose="020B0604020202020204" pitchFamily="34" charset="0"/>
                    <a:ea typeface="Montserrat"/>
                    <a:cs typeface="Arial" panose="020B0604020202020204" pitchFamily="34" charset="0"/>
                    <a:sym typeface="Montserrat"/>
                  </a:rPr>
                  <a:t>Instill </a:t>
                </a:r>
                <a:r>
                  <a:rPr lang="en-US" sz="1100" b="1" i="0" u="sng" strike="noStrike" cap="none" dirty="0">
                    <a:solidFill>
                      <a:schemeClr val="lt1"/>
                    </a:solidFill>
                    <a:latin typeface="Arial" panose="020B0604020202020204" pitchFamily="34" charset="0"/>
                    <a:ea typeface="Montserrat"/>
                    <a:cs typeface="Arial" panose="020B0604020202020204" pitchFamily="34" charset="0"/>
                    <a:sym typeface="Montserrat"/>
                  </a:rPr>
                  <a:t>C</a:t>
                </a:r>
                <a:r>
                  <a:rPr lang="en-US" sz="1100" b="0" i="0" u="none" strike="noStrike" cap="none" dirty="0">
                    <a:solidFill>
                      <a:schemeClr val="lt1"/>
                    </a:solidFill>
                    <a:latin typeface="Arial" panose="020B0604020202020204" pitchFamily="34" charset="0"/>
                    <a:ea typeface="Montserrat"/>
                    <a:cs typeface="Arial" panose="020B0604020202020204" pitchFamily="34" charset="0"/>
                    <a:sym typeface="Montserrat"/>
                  </a:rPr>
                  <a:t>uriosity </a:t>
                </a:r>
                <a:endParaRPr sz="11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482" name="Google Shape;482;p56"/>
              <p:cNvSpPr txBox="1"/>
              <p:nvPr/>
            </p:nvSpPr>
            <p:spPr>
              <a:xfrm>
                <a:off x="859600" y="1361775"/>
                <a:ext cx="1587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dirty="0">
                    <a:solidFill>
                      <a:srgbClr val="000000"/>
                    </a:solidFill>
                    <a:latin typeface="Arial" panose="020B0604020202020204" pitchFamily="34" charset="0"/>
                    <a:ea typeface="Montserrat"/>
                    <a:cs typeface="Arial" panose="020B0604020202020204" pitchFamily="34" charset="0"/>
                    <a:sym typeface="Montserrat"/>
                  </a:rPr>
                  <a:t>C</a:t>
                </a:r>
                <a:endParaRPr sz="1900" b="1"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grpSp>
        <p:sp>
          <p:nvSpPr>
            <p:cNvPr id="483" name="Google Shape;483;p56"/>
            <p:cNvSpPr txBox="1"/>
            <p:nvPr/>
          </p:nvSpPr>
          <p:spPr>
            <a:xfrm>
              <a:off x="3607925" y="2756750"/>
              <a:ext cx="53634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1" u="none" strike="noStrike" cap="none" dirty="0">
                  <a:solidFill>
                    <a:srgbClr val="000000"/>
                  </a:solidFill>
                  <a:latin typeface="Arial" panose="020B0604020202020204" pitchFamily="34" charset="0"/>
                  <a:ea typeface="Montserrat"/>
                  <a:cs typeface="Arial" panose="020B0604020202020204" pitchFamily="34" charset="0"/>
                  <a:sym typeface="Montserrat"/>
                </a:rPr>
                <a:t>How can I design activities that stimulate curiosity and engagement?</a:t>
              </a:r>
              <a:endParaRPr sz="900" b="0" i="1"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grpSp>
      <p:grpSp>
        <p:nvGrpSpPr>
          <p:cNvPr id="484" name="Google Shape;484;p56"/>
          <p:cNvGrpSpPr/>
          <p:nvPr/>
        </p:nvGrpSpPr>
        <p:grpSpPr>
          <a:xfrm>
            <a:off x="607215" y="3038639"/>
            <a:ext cx="8458310" cy="477000"/>
            <a:chOff x="607215" y="3038639"/>
            <a:chExt cx="8458310" cy="477000"/>
          </a:xfrm>
        </p:grpSpPr>
        <p:grpSp>
          <p:nvGrpSpPr>
            <p:cNvPr id="485" name="Google Shape;485;p56"/>
            <p:cNvGrpSpPr/>
            <p:nvPr/>
          </p:nvGrpSpPr>
          <p:grpSpPr>
            <a:xfrm>
              <a:off x="607215" y="3038639"/>
              <a:ext cx="3046612" cy="477000"/>
              <a:chOff x="908450" y="1361775"/>
              <a:chExt cx="2860400" cy="477000"/>
            </a:xfrm>
          </p:grpSpPr>
          <p:sp>
            <p:nvSpPr>
              <p:cNvPr id="486" name="Google Shape;486;p56"/>
              <p:cNvSpPr/>
              <p:nvPr/>
            </p:nvSpPr>
            <p:spPr>
              <a:xfrm>
                <a:off x="1178950" y="1466775"/>
                <a:ext cx="2589900" cy="267000"/>
              </a:xfrm>
              <a:prstGeom prst="roundRect">
                <a:avLst>
                  <a:gd name="adj" fmla="val 16667"/>
                </a:avLst>
              </a:prstGeom>
              <a:solidFill>
                <a:srgbClr val="2AADEE"/>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panose="020B0604020202020204" pitchFamily="34" charset="0"/>
                    <a:ea typeface="Montserrat"/>
                    <a:cs typeface="Arial" panose="020B0604020202020204" pitchFamily="34" charset="0"/>
                    <a:sym typeface="Montserrat"/>
                  </a:rPr>
                  <a:t>Opportunities for </a:t>
                </a:r>
                <a:r>
                  <a:rPr lang="en-US" sz="1100" b="1" i="0" u="sng" strike="noStrike" cap="none" dirty="0">
                    <a:solidFill>
                      <a:schemeClr val="lt1"/>
                    </a:solidFill>
                    <a:latin typeface="Arial" panose="020B0604020202020204" pitchFamily="34" charset="0"/>
                    <a:ea typeface="Montserrat"/>
                    <a:cs typeface="Arial" panose="020B0604020202020204" pitchFamily="34" charset="0"/>
                    <a:sym typeface="Montserrat"/>
                  </a:rPr>
                  <a:t>I</a:t>
                </a:r>
                <a:r>
                  <a:rPr lang="en-US" sz="1100" b="0" i="0" u="none" strike="noStrike" cap="none" dirty="0">
                    <a:solidFill>
                      <a:schemeClr val="lt1"/>
                    </a:solidFill>
                    <a:latin typeface="Arial" panose="020B0604020202020204" pitchFamily="34" charset="0"/>
                    <a:ea typeface="Montserrat"/>
                    <a:cs typeface="Arial" panose="020B0604020202020204" pitchFamily="34" charset="0"/>
                    <a:sym typeface="Montserrat"/>
                  </a:rPr>
                  <a:t>teration </a:t>
                </a:r>
                <a:endParaRPr sz="11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487" name="Google Shape;487;p56"/>
              <p:cNvSpPr txBox="1"/>
              <p:nvPr/>
            </p:nvSpPr>
            <p:spPr>
              <a:xfrm>
                <a:off x="908450" y="1361775"/>
                <a:ext cx="1587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dirty="0">
                    <a:solidFill>
                      <a:srgbClr val="000000"/>
                    </a:solidFill>
                    <a:latin typeface="Arial" panose="020B0604020202020204" pitchFamily="34" charset="0"/>
                    <a:ea typeface="Montserrat"/>
                    <a:cs typeface="Arial" panose="020B0604020202020204" pitchFamily="34" charset="0"/>
                    <a:sym typeface="Montserrat"/>
                  </a:rPr>
                  <a:t>I</a:t>
                </a:r>
                <a:endParaRPr sz="1900" b="1"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grpSp>
        <p:sp>
          <p:nvSpPr>
            <p:cNvPr id="488" name="Google Shape;488;p56"/>
            <p:cNvSpPr txBox="1"/>
            <p:nvPr/>
          </p:nvSpPr>
          <p:spPr>
            <a:xfrm>
              <a:off x="3618425" y="3046288"/>
              <a:ext cx="54471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1" u="none" strike="noStrike" cap="none" dirty="0">
                  <a:solidFill>
                    <a:srgbClr val="000000"/>
                  </a:solidFill>
                  <a:latin typeface="Arial" panose="020B0604020202020204" pitchFamily="34" charset="0"/>
                  <a:ea typeface="Montserrat"/>
                  <a:cs typeface="Arial" panose="020B0604020202020204" pitchFamily="34" charset="0"/>
                  <a:sym typeface="Montserrat"/>
                </a:rPr>
                <a:t>How can I effectively create opportunities for learners to seek and apply feedback, iterate their ideas throughout the course of the project/task.</a:t>
              </a:r>
              <a:endParaRPr sz="900" b="0" i="1"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grpSp>
      <p:grpSp>
        <p:nvGrpSpPr>
          <p:cNvPr id="489" name="Google Shape;489;p56"/>
          <p:cNvGrpSpPr/>
          <p:nvPr/>
        </p:nvGrpSpPr>
        <p:grpSpPr>
          <a:xfrm>
            <a:off x="555610" y="3425815"/>
            <a:ext cx="8588515" cy="514410"/>
            <a:chOff x="555610" y="3425815"/>
            <a:chExt cx="8588515" cy="514410"/>
          </a:xfrm>
        </p:grpSpPr>
        <p:grpSp>
          <p:nvGrpSpPr>
            <p:cNvPr id="490" name="Google Shape;490;p56"/>
            <p:cNvGrpSpPr/>
            <p:nvPr/>
          </p:nvGrpSpPr>
          <p:grpSpPr>
            <a:xfrm>
              <a:off x="555610" y="3425815"/>
              <a:ext cx="3098642" cy="477000"/>
              <a:chOff x="859600" y="1361775"/>
              <a:chExt cx="2909250" cy="477000"/>
            </a:xfrm>
          </p:grpSpPr>
          <p:sp>
            <p:nvSpPr>
              <p:cNvPr id="491" name="Google Shape;491;p56"/>
              <p:cNvSpPr/>
              <p:nvPr/>
            </p:nvSpPr>
            <p:spPr>
              <a:xfrm>
                <a:off x="1178950" y="1466775"/>
                <a:ext cx="2589900" cy="267000"/>
              </a:xfrm>
              <a:prstGeom prst="roundRect">
                <a:avLst>
                  <a:gd name="adj" fmla="val 16667"/>
                </a:avLst>
              </a:prstGeom>
              <a:solidFill>
                <a:srgbClr val="2AADEE"/>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Arial" panose="020B0604020202020204" pitchFamily="34" charset="0"/>
                    <a:ea typeface="Montserrat"/>
                    <a:cs typeface="Arial" panose="020B0604020202020204" pitchFamily="34" charset="0"/>
                    <a:sym typeface="Montserrat"/>
                  </a:rPr>
                  <a:t>Opportunities for </a:t>
                </a:r>
                <a:r>
                  <a:rPr lang="en-US" sz="1000" b="1" i="0" u="sng" strike="noStrike" cap="none" dirty="0">
                    <a:solidFill>
                      <a:schemeClr val="lt1"/>
                    </a:solidFill>
                    <a:latin typeface="Arial" panose="020B0604020202020204" pitchFamily="34" charset="0"/>
                    <a:ea typeface="Montserrat"/>
                    <a:cs typeface="Arial" panose="020B0604020202020204" pitchFamily="34" charset="0"/>
                    <a:sym typeface="Montserrat"/>
                  </a:rPr>
                  <a:t>A</a:t>
                </a:r>
                <a:r>
                  <a:rPr lang="en-US" sz="1000" b="0" i="0" u="none" strike="noStrike" cap="none" dirty="0">
                    <a:solidFill>
                      <a:schemeClr val="lt1"/>
                    </a:solidFill>
                    <a:latin typeface="Arial" panose="020B0604020202020204" pitchFamily="34" charset="0"/>
                    <a:ea typeface="Montserrat"/>
                    <a:cs typeface="Arial" panose="020B0604020202020204" pitchFamily="34" charset="0"/>
                    <a:sym typeface="Montserrat"/>
                  </a:rPr>
                  <a:t>ctive Engagement </a:t>
                </a:r>
                <a:endParaRPr sz="10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492" name="Google Shape;492;p56"/>
              <p:cNvSpPr txBox="1"/>
              <p:nvPr/>
            </p:nvSpPr>
            <p:spPr>
              <a:xfrm>
                <a:off x="859600" y="1361775"/>
                <a:ext cx="1587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dirty="0">
                    <a:solidFill>
                      <a:srgbClr val="000000"/>
                    </a:solidFill>
                    <a:latin typeface="Arial" panose="020B0604020202020204" pitchFamily="34" charset="0"/>
                    <a:ea typeface="Montserrat"/>
                    <a:cs typeface="Arial" panose="020B0604020202020204" pitchFamily="34" charset="0"/>
                    <a:sym typeface="Montserrat"/>
                  </a:rPr>
                  <a:t>A</a:t>
                </a:r>
                <a:endParaRPr sz="1900" b="1"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grpSp>
        <p:sp>
          <p:nvSpPr>
            <p:cNvPr id="493" name="Google Shape;493;p56"/>
            <p:cNvSpPr txBox="1"/>
            <p:nvPr/>
          </p:nvSpPr>
          <p:spPr>
            <a:xfrm>
              <a:off x="3607925" y="3478525"/>
              <a:ext cx="55362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1" u="none" strike="noStrike" cap="none" dirty="0">
                  <a:solidFill>
                    <a:srgbClr val="000000"/>
                  </a:solidFill>
                  <a:latin typeface="Arial" panose="020B0604020202020204" pitchFamily="34" charset="0"/>
                  <a:ea typeface="Montserrat"/>
                  <a:cs typeface="Arial" panose="020B0604020202020204" pitchFamily="34" charset="0"/>
                  <a:sym typeface="Montserrat"/>
                </a:rPr>
                <a:t>How can I ensure that the activities I've designed for this project effectively promote active engagement among my learners?</a:t>
              </a:r>
              <a:endParaRPr sz="1400" b="0" i="0" u="none" strike="noStrike" cap="none" dirty="0">
                <a:solidFill>
                  <a:srgbClr val="000000"/>
                </a:solidFill>
                <a:latin typeface="Arial"/>
                <a:ea typeface="Arial"/>
                <a:cs typeface="Arial"/>
                <a:sym typeface="Arial"/>
              </a:endParaRPr>
            </a:p>
          </p:txBody>
        </p:sp>
      </p:grpSp>
      <p:grpSp>
        <p:nvGrpSpPr>
          <p:cNvPr id="494" name="Google Shape;494;p56"/>
          <p:cNvGrpSpPr/>
          <p:nvPr/>
        </p:nvGrpSpPr>
        <p:grpSpPr>
          <a:xfrm>
            <a:off x="555610" y="3848478"/>
            <a:ext cx="8348215" cy="728634"/>
            <a:chOff x="555610" y="3848478"/>
            <a:chExt cx="8348215" cy="728634"/>
          </a:xfrm>
        </p:grpSpPr>
        <p:grpSp>
          <p:nvGrpSpPr>
            <p:cNvPr id="495" name="Google Shape;495;p56"/>
            <p:cNvGrpSpPr/>
            <p:nvPr/>
          </p:nvGrpSpPr>
          <p:grpSpPr>
            <a:xfrm>
              <a:off x="555610" y="3848478"/>
              <a:ext cx="3098642" cy="477000"/>
              <a:chOff x="859600" y="1361775"/>
              <a:chExt cx="2909250" cy="477000"/>
            </a:xfrm>
          </p:grpSpPr>
          <p:sp>
            <p:nvSpPr>
              <p:cNvPr id="496" name="Google Shape;496;p56"/>
              <p:cNvSpPr/>
              <p:nvPr/>
            </p:nvSpPr>
            <p:spPr>
              <a:xfrm>
                <a:off x="1178950" y="1466775"/>
                <a:ext cx="2589900" cy="267000"/>
              </a:xfrm>
              <a:prstGeom prst="roundRect">
                <a:avLst>
                  <a:gd name="adj" fmla="val 16667"/>
                </a:avLst>
              </a:prstGeom>
              <a:solidFill>
                <a:srgbClr val="2AADEE"/>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sng" strike="noStrike" cap="none" dirty="0">
                    <a:solidFill>
                      <a:schemeClr val="lt1"/>
                    </a:solidFill>
                    <a:latin typeface="Arial" panose="020B0604020202020204" pitchFamily="34" charset="0"/>
                    <a:ea typeface="Montserrat"/>
                    <a:cs typeface="Arial" panose="020B0604020202020204" pitchFamily="34" charset="0"/>
                    <a:sym typeface="Montserrat"/>
                  </a:rPr>
                  <a:t>L</a:t>
                </a:r>
                <a:r>
                  <a:rPr lang="en-US" sz="1000" b="0" i="0" u="none" strike="noStrike" cap="none" dirty="0">
                    <a:solidFill>
                      <a:schemeClr val="lt1"/>
                    </a:solidFill>
                    <a:latin typeface="Arial" panose="020B0604020202020204" pitchFamily="34" charset="0"/>
                    <a:ea typeface="Montserrat"/>
                    <a:cs typeface="Arial" panose="020B0604020202020204" pitchFamily="34" charset="0"/>
                    <a:sym typeface="Montserrat"/>
                  </a:rPr>
                  <a:t>earner autonomy </a:t>
                </a:r>
                <a:endParaRPr sz="10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497" name="Google Shape;497;p56"/>
              <p:cNvSpPr txBox="1"/>
              <p:nvPr/>
            </p:nvSpPr>
            <p:spPr>
              <a:xfrm>
                <a:off x="859600" y="1361775"/>
                <a:ext cx="1587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dirty="0">
                    <a:solidFill>
                      <a:srgbClr val="000000"/>
                    </a:solidFill>
                    <a:latin typeface="Arial" panose="020B0604020202020204" pitchFamily="34" charset="0"/>
                    <a:ea typeface="Montserrat"/>
                    <a:cs typeface="Arial" panose="020B0604020202020204" pitchFamily="34" charset="0"/>
                    <a:sym typeface="Montserrat"/>
                  </a:rPr>
                  <a:t>L</a:t>
                </a:r>
                <a:endParaRPr sz="1900" b="1"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grpSp>
        <p:sp>
          <p:nvSpPr>
            <p:cNvPr id="498" name="Google Shape;498;p56"/>
            <p:cNvSpPr txBox="1"/>
            <p:nvPr/>
          </p:nvSpPr>
          <p:spPr>
            <a:xfrm>
              <a:off x="3607925" y="3925425"/>
              <a:ext cx="5295900" cy="65168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900"/>
                <a:buFont typeface="Arial"/>
                <a:buNone/>
              </a:pPr>
              <a:r>
                <a:rPr lang="en-US" sz="900" b="0" i="1" u="none" strike="noStrike" cap="none" dirty="0">
                  <a:solidFill>
                    <a:srgbClr val="000000"/>
                  </a:solidFill>
                  <a:latin typeface="Arial" panose="020B0604020202020204" pitchFamily="34" charset="0"/>
                  <a:ea typeface="Montserrat"/>
                  <a:cs typeface="Arial" panose="020B0604020202020204" pitchFamily="34" charset="0"/>
                  <a:sym typeface="Montserrat"/>
                </a:rPr>
                <a:t>How can I encourage and support learner decision-making and self-directed learning.</a:t>
              </a:r>
              <a:endParaRPr sz="900" b="0" i="1"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grpSp>
      <p:sp>
        <p:nvSpPr>
          <p:cNvPr id="499" name="Google Shape;499;p56"/>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770"/>
              <a:buNone/>
            </a:pPr>
            <a:r>
              <a:rPr lang="en-US" sz="2510" dirty="0"/>
              <a:t>The ingredients to embed 21st-Century Skills</a:t>
            </a:r>
            <a:endParaRPr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7"/>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fontScale="85000" lnSpcReduction="10000"/>
          </a:bodyPr>
          <a:lstStyle/>
          <a:p>
            <a:pPr marL="0" lvl="0" indent="0" algn="l" rtl="0">
              <a:lnSpc>
                <a:spcPct val="90000"/>
              </a:lnSpc>
              <a:spcBef>
                <a:spcPts val="800"/>
              </a:spcBef>
              <a:spcAft>
                <a:spcPts val="0"/>
              </a:spcAft>
              <a:buSzPct val="100000"/>
              <a:buNone/>
            </a:pPr>
            <a:r>
              <a:rPr lang="en-US" dirty="0"/>
              <a:t>Integrated Projects and practicing 21st-Century Skills </a:t>
            </a:r>
            <a:endParaRPr dirty="0"/>
          </a:p>
        </p:txBody>
      </p:sp>
      <p:sp>
        <p:nvSpPr>
          <p:cNvPr id="505" name="Google Shape;505;p57"/>
          <p:cNvSpPr txBox="1">
            <a:spLocks noGrp="1"/>
          </p:cNvSpPr>
          <p:nvPr>
            <p:ph type="body" idx="2"/>
          </p:nvPr>
        </p:nvSpPr>
        <p:spPr>
          <a:xfrm>
            <a:off x="371474" y="932260"/>
            <a:ext cx="8591447" cy="3450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2100"/>
              <a:buNone/>
            </a:pPr>
            <a:endParaRPr/>
          </a:p>
          <a:p>
            <a:pPr marL="0" lvl="0" indent="0" algn="l" rtl="0">
              <a:lnSpc>
                <a:spcPct val="90000"/>
              </a:lnSpc>
              <a:spcBef>
                <a:spcPts val="800"/>
              </a:spcBef>
              <a:spcAft>
                <a:spcPts val="0"/>
              </a:spcAft>
              <a:buSzPts val="2100"/>
              <a:buNone/>
            </a:pPr>
            <a:endParaRPr/>
          </a:p>
        </p:txBody>
      </p:sp>
      <p:sp>
        <p:nvSpPr>
          <p:cNvPr id="506" name="Google Shape;506;p57"/>
          <p:cNvSpPr txBox="1"/>
          <p:nvPr/>
        </p:nvSpPr>
        <p:spPr>
          <a:xfrm>
            <a:off x="3841295" y="1245786"/>
            <a:ext cx="5018400" cy="3177000"/>
          </a:xfrm>
          <a:prstGeom prst="rect">
            <a:avLst/>
          </a:prstGeom>
          <a:noFill/>
          <a:ln>
            <a:noFill/>
          </a:ln>
        </p:spPr>
        <p:txBody>
          <a:bodyPr spcFirstLastPara="1" wrap="square" lIns="68575" tIns="34275" rIns="68575" bIns="34275" anchor="t" anchorCtr="0">
            <a:normAutofit fontScale="62500" lnSpcReduction="20000"/>
          </a:bodyPr>
          <a:lstStyle/>
          <a:p>
            <a:pPr marL="457200" marR="0" lvl="0" indent="-228600" algn="ctr" rtl="0">
              <a:lnSpc>
                <a:spcPct val="115000"/>
              </a:lnSpc>
              <a:spcBef>
                <a:spcPts val="900"/>
              </a:spcBef>
              <a:spcAft>
                <a:spcPts val="0"/>
              </a:spcAft>
              <a:buClr>
                <a:srgbClr val="000000"/>
              </a:buClr>
              <a:buSzPct val="100000"/>
              <a:buFont typeface="Arial"/>
              <a:buNone/>
            </a:pPr>
            <a:r>
              <a:rPr lang="en-US" sz="3000" b="0" i="0" u="none" strike="noStrike" cap="none" dirty="0">
                <a:solidFill>
                  <a:srgbClr val="000000"/>
                </a:solidFill>
                <a:latin typeface="Arial" panose="020B0604020202020204" pitchFamily="34" charset="0"/>
                <a:ea typeface="Montserrat"/>
                <a:cs typeface="Arial" panose="020B0604020202020204" pitchFamily="34" charset="0"/>
                <a:sym typeface="Montserrat"/>
              </a:rPr>
              <a:t>The integrated project is</a:t>
            </a:r>
            <a:endParaRPr sz="1800" b="0" i="0" u="none" strike="noStrike" cap="none" dirty="0">
              <a:solidFill>
                <a:srgbClr val="595959"/>
              </a:solidFill>
              <a:latin typeface="Arial" panose="020B0604020202020204" pitchFamily="34" charset="0"/>
              <a:ea typeface="Montserrat"/>
              <a:cs typeface="Arial" panose="020B0604020202020204" pitchFamily="34" charset="0"/>
              <a:sym typeface="Montserrat"/>
            </a:endParaRPr>
          </a:p>
          <a:p>
            <a:pPr marL="457200" marR="0" lvl="0" indent="-228600" algn="ctr" rtl="0">
              <a:lnSpc>
                <a:spcPct val="115000"/>
              </a:lnSpc>
              <a:spcBef>
                <a:spcPts val="900"/>
              </a:spcBef>
              <a:spcAft>
                <a:spcPts val="0"/>
              </a:spcAft>
              <a:buClr>
                <a:srgbClr val="000000"/>
              </a:buClr>
              <a:buSzPct val="100000"/>
              <a:buFont typeface="Arial"/>
              <a:buNone/>
            </a:pPr>
            <a:r>
              <a:rPr lang="en-US" sz="3000" b="0" i="0" u="none" strike="noStrike" cap="none" dirty="0">
                <a:solidFill>
                  <a:srgbClr val="000000"/>
                </a:solidFill>
                <a:latin typeface="Arial" panose="020B0604020202020204" pitchFamily="34" charset="0"/>
                <a:ea typeface="Montserrat"/>
                <a:cs typeface="Arial" panose="020B0604020202020204" pitchFamily="34" charset="0"/>
                <a:sym typeface="Montserrat"/>
              </a:rPr>
              <a:t>a way of teaching that encourages learners </a:t>
            </a:r>
            <a:endParaRPr sz="3000"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a:p>
            <a:pPr marL="457200" marR="0" lvl="0" indent="-228600" algn="ctr" rtl="0">
              <a:lnSpc>
                <a:spcPct val="115000"/>
              </a:lnSpc>
              <a:spcBef>
                <a:spcPts val="900"/>
              </a:spcBef>
              <a:spcAft>
                <a:spcPts val="0"/>
              </a:spcAft>
              <a:buClr>
                <a:srgbClr val="000000"/>
              </a:buClr>
              <a:buSzPct val="100000"/>
              <a:buFont typeface="Arial"/>
              <a:buNone/>
            </a:pPr>
            <a:r>
              <a:rPr lang="en-US" sz="3000" b="0" i="0" u="none" strike="noStrike" cap="none" dirty="0">
                <a:solidFill>
                  <a:srgbClr val="000000"/>
                </a:solidFill>
                <a:latin typeface="Arial" panose="020B0604020202020204" pitchFamily="34" charset="0"/>
                <a:ea typeface="Montserrat"/>
                <a:cs typeface="Arial" panose="020B0604020202020204" pitchFamily="34" charset="0"/>
                <a:sym typeface="Montserrat"/>
              </a:rPr>
              <a:t>to </a:t>
            </a:r>
            <a:r>
              <a:rPr lang="en-US" sz="3000" b="1" i="0" u="none" strike="noStrike" cap="none" dirty="0">
                <a:solidFill>
                  <a:srgbClr val="F47920"/>
                </a:solidFill>
                <a:latin typeface="Arial" panose="020B0604020202020204" pitchFamily="34" charset="0"/>
                <a:ea typeface="Montserrat"/>
                <a:cs typeface="Arial" panose="020B0604020202020204" pitchFamily="34" charset="0"/>
                <a:sym typeface="Montserrat"/>
              </a:rPr>
              <a:t>work together</a:t>
            </a:r>
            <a:r>
              <a:rPr lang="en-US" sz="3000" b="1" i="0" u="none" strike="noStrike" cap="none" dirty="0">
                <a:solidFill>
                  <a:srgbClr val="EE3D8F"/>
                </a:solidFill>
                <a:latin typeface="Arial" panose="020B0604020202020204" pitchFamily="34" charset="0"/>
                <a:ea typeface="Montserrat"/>
                <a:cs typeface="Arial" panose="020B0604020202020204" pitchFamily="34" charset="0"/>
                <a:sym typeface="Montserrat"/>
              </a:rPr>
              <a:t> </a:t>
            </a:r>
            <a:endParaRPr sz="3000" b="1" i="0" u="none" strike="noStrike" cap="none" dirty="0">
              <a:solidFill>
                <a:srgbClr val="EE3D8F"/>
              </a:solidFill>
              <a:latin typeface="Arial" panose="020B0604020202020204" pitchFamily="34" charset="0"/>
              <a:ea typeface="Montserrat"/>
              <a:cs typeface="Arial" panose="020B0604020202020204" pitchFamily="34" charset="0"/>
              <a:sym typeface="Montserrat"/>
            </a:endParaRPr>
          </a:p>
          <a:p>
            <a:pPr marL="457200" marR="0" lvl="0" indent="-228600" algn="ctr" rtl="0">
              <a:lnSpc>
                <a:spcPct val="115000"/>
              </a:lnSpc>
              <a:spcBef>
                <a:spcPts val="900"/>
              </a:spcBef>
              <a:spcAft>
                <a:spcPts val="0"/>
              </a:spcAft>
              <a:buClr>
                <a:srgbClr val="000000"/>
              </a:buClr>
              <a:buSzPct val="100000"/>
              <a:buFont typeface="Arial"/>
              <a:buNone/>
            </a:pPr>
            <a:r>
              <a:rPr lang="en-US" sz="3000" b="0" i="0" u="none" strike="noStrike" cap="none" dirty="0">
                <a:solidFill>
                  <a:srgbClr val="000000"/>
                </a:solidFill>
                <a:latin typeface="Arial" panose="020B0604020202020204" pitchFamily="34" charset="0"/>
                <a:ea typeface="Montserrat"/>
                <a:cs typeface="Arial" panose="020B0604020202020204" pitchFamily="34" charset="0"/>
                <a:sym typeface="Montserrat"/>
              </a:rPr>
              <a:t>to </a:t>
            </a:r>
            <a:r>
              <a:rPr lang="en-US" sz="3000" b="1" i="0" u="none" strike="noStrike" cap="none" dirty="0">
                <a:solidFill>
                  <a:srgbClr val="F47920"/>
                </a:solidFill>
                <a:latin typeface="Arial" panose="020B0604020202020204" pitchFamily="34" charset="0"/>
                <a:ea typeface="Montserrat"/>
                <a:cs typeface="Arial" panose="020B0604020202020204" pitchFamily="34" charset="0"/>
                <a:sym typeface="Montserrat"/>
              </a:rPr>
              <a:t>solve</a:t>
            </a:r>
            <a:r>
              <a:rPr lang="en-US" sz="3000" b="1" i="0" u="none" strike="noStrike" cap="none" dirty="0">
                <a:solidFill>
                  <a:srgbClr val="EE3D8F"/>
                </a:solidFill>
                <a:latin typeface="Arial" panose="020B0604020202020204" pitchFamily="34" charset="0"/>
                <a:ea typeface="Montserrat"/>
                <a:cs typeface="Arial" panose="020B0604020202020204" pitchFamily="34" charset="0"/>
                <a:sym typeface="Montserrat"/>
              </a:rPr>
              <a:t> </a:t>
            </a:r>
            <a:r>
              <a:rPr lang="en-US" sz="3000" b="1" i="0" u="none" strike="noStrike" cap="none" dirty="0">
                <a:solidFill>
                  <a:srgbClr val="F47920"/>
                </a:solidFill>
                <a:latin typeface="Arial" panose="020B0604020202020204" pitchFamily="34" charset="0"/>
                <a:ea typeface="Montserrat"/>
                <a:cs typeface="Arial" panose="020B0604020202020204" pitchFamily="34" charset="0"/>
                <a:sym typeface="Montserrat"/>
              </a:rPr>
              <a:t>real world</a:t>
            </a:r>
            <a:r>
              <a:rPr lang="en-US" sz="3000" b="0" i="0" u="none" strike="noStrike" cap="none" dirty="0">
                <a:solidFill>
                  <a:srgbClr val="000000"/>
                </a:solidFill>
                <a:latin typeface="Arial" panose="020B0604020202020204" pitchFamily="34" charset="0"/>
                <a:ea typeface="Montserrat"/>
                <a:cs typeface="Arial" panose="020B0604020202020204" pitchFamily="34" charset="0"/>
                <a:sym typeface="Montserrat"/>
              </a:rPr>
              <a:t>, </a:t>
            </a:r>
            <a:r>
              <a:rPr lang="en-US" sz="3000" b="1" i="0" u="none" strike="noStrike" cap="none" dirty="0">
                <a:solidFill>
                  <a:srgbClr val="F47920"/>
                </a:solidFill>
                <a:latin typeface="Arial" panose="020B0604020202020204" pitchFamily="34" charset="0"/>
                <a:ea typeface="Montserrat"/>
                <a:cs typeface="Arial" panose="020B0604020202020204" pitchFamily="34" charset="0"/>
                <a:sym typeface="Montserrat"/>
              </a:rPr>
              <a:t>relevant problems</a:t>
            </a:r>
            <a:r>
              <a:rPr lang="en-US" sz="3000" b="0" i="0" u="none" strike="noStrike" cap="none" dirty="0">
                <a:solidFill>
                  <a:srgbClr val="000000"/>
                </a:solidFill>
                <a:latin typeface="Arial" panose="020B0604020202020204" pitchFamily="34" charset="0"/>
                <a:ea typeface="Montserrat"/>
                <a:cs typeface="Arial" panose="020B0604020202020204" pitchFamily="34" charset="0"/>
                <a:sym typeface="Montserrat"/>
              </a:rPr>
              <a:t> in doing so </a:t>
            </a:r>
            <a:r>
              <a:rPr lang="en-US" sz="3000" b="1" i="0" u="none" strike="noStrike" cap="none" dirty="0">
                <a:solidFill>
                  <a:srgbClr val="F47920"/>
                </a:solidFill>
                <a:latin typeface="Arial" panose="020B0604020202020204" pitchFamily="34" charset="0"/>
                <a:ea typeface="Montserrat"/>
                <a:cs typeface="Arial" panose="020B0604020202020204" pitchFamily="34" charset="0"/>
                <a:sym typeface="Montserrat"/>
              </a:rPr>
              <a:t>practice and grow</a:t>
            </a:r>
            <a:r>
              <a:rPr lang="en-US" sz="3000" b="0" i="0" u="none" strike="noStrike" cap="none" dirty="0">
                <a:solidFill>
                  <a:srgbClr val="F47920"/>
                </a:solidFill>
                <a:latin typeface="Arial" panose="020B0604020202020204" pitchFamily="34" charset="0"/>
                <a:ea typeface="Montserrat"/>
                <a:cs typeface="Arial" panose="020B0604020202020204" pitchFamily="34" charset="0"/>
                <a:sym typeface="Montserrat"/>
              </a:rPr>
              <a:t> </a:t>
            </a:r>
            <a:endParaRPr sz="3000" b="0" i="0" u="none" strike="noStrike" cap="none" dirty="0">
              <a:solidFill>
                <a:srgbClr val="F47920"/>
              </a:solidFill>
              <a:latin typeface="Arial" panose="020B0604020202020204" pitchFamily="34" charset="0"/>
              <a:ea typeface="Montserrat"/>
              <a:cs typeface="Arial" panose="020B0604020202020204" pitchFamily="34" charset="0"/>
              <a:sym typeface="Montserrat"/>
            </a:endParaRPr>
          </a:p>
          <a:p>
            <a:pPr marL="457200" marR="0" lvl="0" indent="-228600" algn="ctr" rtl="0">
              <a:lnSpc>
                <a:spcPct val="115000"/>
              </a:lnSpc>
              <a:spcBef>
                <a:spcPts val="900"/>
              </a:spcBef>
              <a:spcAft>
                <a:spcPts val="0"/>
              </a:spcAft>
              <a:buClr>
                <a:srgbClr val="000000"/>
              </a:buClr>
              <a:buSzPct val="100000"/>
              <a:buFont typeface="Arial"/>
              <a:buNone/>
            </a:pPr>
            <a:r>
              <a:rPr lang="en-US" sz="3000" b="0" i="0" u="none" strike="noStrike" cap="none" dirty="0">
                <a:solidFill>
                  <a:srgbClr val="000000"/>
                </a:solidFill>
                <a:latin typeface="Arial" panose="020B0604020202020204" pitchFamily="34" charset="0"/>
                <a:ea typeface="Montserrat"/>
                <a:cs typeface="Arial" panose="020B0604020202020204" pitchFamily="34" charset="0"/>
                <a:sym typeface="Montserrat"/>
              </a:rPr>
              <a:t>21st-Century Skills through integrated projects.</a:t>
            </a:r>
            <a:endParaRPr sz="1800" b="1" i="0" u="none" strike="noStrike" cap="none" dirty="0">
              <a:solidFill>
                <a:srgbClr val="595959"/>
              </a:solidFill>
              <a:latin typeface="Arial" panose="020B0604020202020204" pitchFamily="34" charset="0"/>
              <a:ea typeface="Montserrat"/>
              <a:cs typeface="Arial" panose="020B0604020202020204" pitchFamily="34" charset="0"/>
              <a:sym typeface="Montserrat"/>
            </a:endParaRPr>
          </a:p>
        </p:txBody>
      </p:sp>
      <p:grpSp>
        <p:nvGrpSpPr>
          <p:cNvPr id="507" name="Google Shape;507;p57"/>
          <p:cNvGrpSpPr/>
          <p:nvPr/>
        </p:nvGrpSpPr>
        <p:grpSpPr>
          <a:xfrm>
            <a:off x="515307" y="970549"/>
            <a:ext cx="3284800" cy="3325206"/>
            <a:chOff x="4034954" y="1586500"/>
            <a:chExt cx="3163938" cy="3648059"/>
          </a:xfrm>
        </p:grpSpPr>
        <p:pic>
          <p:nvPicPr>
            <p:cNvPr id="508" name="Google Shape;508;p57"/>
            <p:cNvPicPr preferRelativeResize="0"/>
            <p:nvPr/>
          </p:nvPicPr>
          <p:blipFill rotWithShape="1">
            <a:blip r:embed="rId3">
              <a:alphaModFix/>
            </a:blip>
            <a:srcRect/>
            <a:stretch/>
          </p:blipFill>
          <p:spPr>
            <a:xfrm>
              <a:off x="4034954" y="1586500"/>
              <a:ext cx="3163938" cy="3648059"/>
            </a:xfrm>
            <a:prstGeom prst="rect">
              <a:avLst/>
            </a:prstGeom>
            <a:noFill/>
            <a:ln>
              <a:noFill/>
            </a:ln>
          </p:spPr>
        </p:pic>
        <p:pic>
          <p:nvPicPr>
            <p:cNvPr id="509" name="Google Shape;509;p57" descr="Icon&#10;&#10;Description automatically generated"/>
            <p:cNvPicPr preferRelativeResize="0"/>
            <p:nvPr/>
          </p:nvPicPr>
          <p:blipFill rotWithShape="1">
            <a:blip r:embed="rId4">
              <a:alphaModFix/>
            </a:blip>
            <a:srcRect/>
            <a:stretch/>
          </p:blipFill>
          <p:spPr>
            <a:xfrm>
              <a:off x="5763180" y="2756291"/>
              <a:ext cx="315511" cy="303071"/>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60"/>
          <p:cNvPicPr preferRelativeResize="0"/>
          <p:nvPr/>
        </p:nvPicPr>
        <p:blipFill rotWithShape="1">
          <a:blip r:embed="rId3">
            <a:alphaModFix/>
          </a:blip>
          <a:srcRect/>
          <a:stretch/>
        </p:blipFill>
        <p:spPr>
          <a:xfrm>
            <a:off x="6081019" y="948150"/>
            <a:ext cx="1511587" cy="912788"/>
          </a:xfrm>
          <a:prstGeom prst="rect">
            <a:avLst/>
          </a:prstGeom>
          <a:noFill/>
          <a:ln>
            <a:noFill/>
          </a:ln>
        </p:spPr>
      </p:pic>
      <p:sp>
        <p:nvSpPr>
          <p:cNvPr id="559" name="Google Shape;559;p60"/>
          <p:cNvSpPr txBox="1"/>
          <p:nvPr/>
        </p:nvSpPr>
        <p:spPr>
          <a:xfrm>
            <a:off x="845953" y="1820119"/>
            <a:ext cx="2250000" cy="1000500"/>
          </a:xfrm>
          <a:prstGeom prst="rect">
            <a:avLst/>
          </a:prstGeom>
          <a:solidFill>
            <a:srgbClr val="0070C0"/>
          </a:solid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chemeClr val="lt1"/>
              </a:buClr>
              <a:buSzPts val="800"/>
              <a:buFont typeface="Montserrat"/>
              <a:buNone/>
            </a:pP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Students learning through Project-based Learning retain content longer and have a deeper understanding of what they are learning. </a:t>
            </a: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dk1"/>
              </a:buClr>
              <a:buSzPts val="800"/>
              <a:buFont typeface="Calibri"/>
              <a:buNone/>
            </a:pP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lt1"/>
              </a:buClr>
              <a:buSzPts val="800"/>
              <a:buFont typeface="Montserrat"/>
              <a:buNone/>
            </a:pP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Penuel &amp; Means, 2000; </a:t>
            </a:r>
            <a:r>
              <a:rPr lang="en-US" sz="800" b="0" i="0" u="none" strike="noStrike" cap="none" dirty="0" err="1">
                <a:solidFill>
                  <a:schemeClr val="lt1"/>
                </a:solidFill>
                <a:latin typeface="Arial" panose="020B0604020202020204" pitchFamily="34" charset="0"/>
                <a:ea typeface="Montserrat"/>
                <a:cs typeface="Arial" panose="020B0604020202020204" pitchFamily="34" charset="0"/>
                <a:sym typeface="Montserrat"/>
              </a:rPr>
              <a:t>Stepien</a:t>
            </a: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 Gallagher &amp; Workman, 1993</a:t>
            </a: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560" name="Google Shape;560;p60"/>
          <p:cNvSpPr txBox="1"/>
          <p:nvPr/>
        </p:nvSpPr>
        <p:spPr>
          <a:xfrm>
            <a:off x="3095963" y="1820119"/>
            <a:ext cx="2616000" cy="1246800"/>
          </a:xfrm>
          <a:prstGeom prst="rect">
            <a:avLst/>
          </a:prstGeom>
          <a:solidFill>
            <a:srgbClr val="FFD000"/>
          </a:solid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chemeClr val="dk1"/>
              </a:buClr>
              <a:buSzPts val="800"/>
              <a:buFont typeface="Montserrat"/>
              <a:buNone/>
            </a:pPr>
            <a:r>
              <a:rPr lang="en-US" sz="800" b="0" i="0" u="none" strike="noStrike" cap="none" dirty="0">
                <a:solidFill>
                  <a:schemeClr val="dk1"/>
                </a:solidFill>
                <a:latin typeface="Arial" panose="020B0604020202020204" pitchFamily="34" charset="0"/>
                <a:ea typeface="Montserrat"/>
                <a:cs typeface="Arial" panose="020B0604020202020204" pitchFamily="34" charset="0"/>
                <a:sym typeface="Montserrat"/>
              </a:rPr>
              <a:t>In specific content areas, Project-based Learning has been shown to be more effective than traditional methods</a:t>
            </a:r>
            <a:endParaRPr sz="800" b="0" i="0" u="none" strike="noStrike" cap="none" dirty="0">
              <a:solidFill>
                <a:schemeClr val="dk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dk1"/>
              </a:buClr>
              <a:buSzPts val="800"/>
              <a:buFont typeface="Montserrat"/>
              <a:buNone/>
            </a:pPr>
            <a:r>
              <a:rPr lang="en-US" sz="800" b="0" i="0" u="none" strike="noStrike" cap="none" dirty="0">
                <a:solidFill>
                  <a:schemeClr val="dk1"/>
                </a:solidFill>
                <a:latin typeface="Arial" panose="020B0604020202020204" pitchFamily="34" charset="0"/>
                <a:ea typeface="Montserrat"/>
                <a:cs typeface="Arial" panose="020B0604020202020204" pitchFamily="34" charset="0"/>
                <a:sym typeface="Montserrat"/>
              </a:rPr>
              <a:t>for teaching math, economics, language, science, and other disciplines.</a:t>
            </a:r>
            <a:endParaRPr sz="800" b="0" i="0" u="none" strike="noStrike" cap="none" dirty="0">
              <a:solidFill>
                <a:schemeClr val="dk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dk1"/>
              </a:buClr>
              <a:buSzPts val="800"/>
              <a:buFont typeface="Calibri"/>
              <a:buNone/>
            </a:pPr>
            <a:endParaRPr sz="800" b="0" i="0" u="none" strike="noStrike" cap="none" dirty="0">
              <a:solidFill>
                <a:schemeClr val="dk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dk1"/>
              </a:buClr>
              <a:buSzPts val="800"/>
              <a:buFont typeface="Montserrat"/>
              <a:buNone/>
            </a:pPr>
            <a:r>
              <a:rPr lang="en-US" sz="800" b="0" i="0" u="none" strike="noStrike" cap="none" dirty="0">
                <a:solidFill>
                  <a:schemeClr val="dk1"/>
                </a:solidFill>
                <a:latin typeface="Arial" panose="020B0604020202020204" pitchFamily="34" charset="0"/>
                <a:ea typeface="Montserrat"/>
                <a:cs typeface="Arial" panose="020B0604020202020204" pitchFamily="34" charset="0"/>
                <a:sym typeface="Montserrat"/>
              </a:rPr>
              <a:t>Beckett &amp; Miller, 2006; </a:t>
            </a:r>
            <a:r>
              <a:rPr lang="en-US" sz="800" b="0" i="0" u="none" strike="noStrike" cap="none" dirty="0" err="1">
                <a:solidFill>
                  <a:schemeClr val="dk1"/>
                </a:solidFill>
                <a:latin typeface="Arial" panose="020B0604020202020204" pitchFamily="34" charset="0"/>
                <a:ea typeface="Montserrat"/>
                <a:cs typeface="Arial" panose="020B0604020202020204" pitchFamily="34" charset="0"/>
                <a:sym typeface="Montserrat"/>
              </a:rPr>
              <a:t>Boaler</a:t>
            </a:r>
            <a:r>
              <a:rPr lang="en-US" sz="800" b="0" i="0" u="none" strike="noStrike" cap="none" dirty="0">
                <a:solidFill>
                  <a:schemeClr val="dk1"/>
                </a:solidFill>
                <a:latin typeface="Arial" panose="020B0604020202020204" pitchFamily="34" charset="0"/>
                <a:ea typeface="Montserrat"/>
                <a:cs typeface="Arial" panose="020B0604020202020204" pitchFamily="34" charset="0"/>
                <a:sym typeface="Montserrat"/>
              </a:rPr>
              <a:t>, 2002; Finkelstein et al., 2010; </a:t>
            </a:r>
            <a:r>
              <a:rPr lang="en-US" sz="800" b="0" i="0" u="none" strike="noStrike" cap="none" dirty="0" err="1">
                <a:solidFill>
                  <a:schemeClr val="dk1"/>
                </a:solidFill>
                <a:latin typeface="Arial" panose="020B0604020202020204" pitchFamily="34" charset="0"/>
                <a:ea typeface="Montserrat"/>
                <a:cs typeface="Arial" panose="020B0604020202020204" pitchFamily="34" charset="0"/>
                <a:sym typeface="Montserrat"/>
              </a:rPr>
              <a:t>Greier</a:t>
            </a:r>
            <a:r>
              <a:rPr lang="en-US" sz="800" b="0" i="0" u="none" strike="noStrike" cap="none" dirty="0">
                <a:solidFill>
                  <a:schemeClr val="dk1"/>
                </a:solidFill>
                <a:latin typeface="Arial" panose="020B0604020202020204" pitchFamily="34" charset="0"/>
                <a:ea typeface="Montserrat"/>
                <a:cs typeface="Arial" panose="020B0604020202020204" pitchFamily="34" charset="0"/>
                <a:sym typeface="Montserrat"/>
              </a:rPr>
              <a:t> et al., 2008; </a:t>
            </a:r>
            <a:r>
              <a:rPr lang="en-US" sz="800" b="0" i="0" u="none" strike="noStrike" cap="none" dirty="0" err="1">
                <a:solidFill>
                  <a:schemeClr val="dk1"/>
                </a:solidFill>
                <a:latin typeface="Arial" panose="020B0604020202020204" pitchFamily="34" charset="0"/>
                <a:ea typeface="Montserrat"/>
                <a:cs typeface="Arial" panose="020B0604020202020204" pitchFamily="34" charset="0"/>
                <a:sym typeface="Montserrat"/>
              </a:rPr>
              <a:t>Mergendoller</a:t>
            </a:r>
            <a:r>
              <a:rPr lang="en-US" sz="800" b="0" i="0" u="none" strike="noStrike" cap="none" dirty="0">
                <a:solidFill>
                  <a:schemeClr val="dk1"/>
                </a:solidFill>
                <a:latin typeface="Arial" panose="020B0604020202020204" pitchFamily="34" charset="0"/>
                <a:ea typeface="Montserrat"/>
                <a:cs typeface="Arial" panose="020B0604020202020204" pitchFamily="34" charset="0"/>
                <a:sym typeface="Montserrat"/>
              </a:rPr>
              <a:t>, Maxwell, &amp; </a:t>
            </a:r>
            <a:r>
              <a:rPr lang="en-US" sz="800" b="0" i="0" u="none" strike="noStrike" cap="none" dirty="0" err="1">
                <a:solidFill>
                  <a:schemeClr val="dk1"/>
                </a:solidFill>
                <a:latin typeface="Arial" panose="020B0604020202020204" pitchFamily="34" charset="0"/>
                <a:ea typeface="Montserrat"/>
                <a:cs typeface="Arial" panose="020B0604020202020204" pitchFamily="34" charset="0"/>
                <a:sym typeface="Montserrat"/>
              </a:rPr>
              <a:t>Bellisimo</a:t>
            </a:r>
            <a:r>
              <a:rPr lang="en-US" sz="800" b="0" i="0" u="none" strike="noStrike" cap="none" dirty="0">
                <a:solidFill>
                  <a:schemeClr val="dk1"/>
                </a:solidFill>
                <a:latin typeface="Arial" panose="020B0604020202020204" pitchFamily="34" charset="0"/>
                <a:ea typeface="Montserrat"/>
                <a:cs typeface="Arial" panose="020B0604020202020204" pitchFamily="34" charset="0"/>
                <a:sym typeface="Montserrat"/>
              </a:rPr>
              <a:t>, 2006</a:t>
            </a:r>
            <a:endParaRPr sz="800" b="0" i="0" u="none" strike="noStrike" cap="none" dirty="0">
              <a:solidFill>
                <a:schemeClr val="dk1"/>
              </a:solidFill>
              <a:latin typeface="Arial" panose="020B0604020202020204" pitchFamily="34" charset="0"/>
              <a:ea typeface="Montserrat"/>
              <a:cs typeface="Arial" panose="020B0604020202020204" pitchFamily="34" charset="0"/>
              <a:sym typeface="Montserrat"/>
            </a:endParaRPr>
          </a:p>
        </p:txBody>
      </p:sp>
      <p:sp>
        <p:nvSpPr>
          <p:cNvPr id="561" name="Google Shape;561;p60"/>
          <p:cNvSpPr txBox="1"/>
          <p:nvPr/>
        </p:nvSpPr>
        <p:spPr>
          <a:xfrm>
            <a:off x="1917281" y="988969"/>
            <a:ext cx="2250000" cy="861900"/>
          </a:xfrm>
          <a:prstGeom prst="rect">
            <a:avLst/>
          </a:prstGeom>
          <a:solidFill>
            <a:srgbClr val="EE3990"/>
          </a:solid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chemeClr val="lt1"/>
              </a:buClr>
              <a:buSzPts val="800"/>
              <a:buFont typeface="Montserrat"/>
              <a:buNone/>
            </a:pP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On high-stakes tests, Project-based Learning students perform as well or better than traditionally taught students.</a:t>
            </a: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dk1"/>
              </a:buClr>
              <a:buSzPts val="800"/>
              <a:buFont typeface="Calibri"/>
              <a:buNone/>
            </a:pP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lt1"/>
              </a:buClr>
              <a:buSzPts val="800"/>
              <a:buFont typeface="Montserrat"/>
              <a:buNone/>
            </a:pP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Parker et al., 2011</a:t>
            </a:r>
            <a:r>
              <a:rPr lang="en-US" sz="1500" b="0" i="1" u="none" strike="noStrike" cap="none" dirty="0">
                <a:solidFill>
                  <a:schemeClr val="dk1"/>
                </a:solidFill>
                <a:latin typeface="Arial" panose="020B0604020202020204" pitchFamily="34" charset="0"/>
                <a:ea typeface="Montserrat"/>
                <a:cs typeface="Arial" panose="020B0604020202020204" pitchFamily="34" charset="0"/>
                <a:sym typeface="Montserrat"/>
              </a:rPr>
              <a:t> </a:t>
            </a:r>
            <a:endParaRPr sz="1400" b="0" i="0" u="none" strike="noStrike" cap="none" dirty="0">
              <a:solidFill>
                <a:schemeClr val="dk1"/>
              </a:solidFill>
              <a:latin typeface="Calibri"/>
              <a:ea typeface="Calibri"/>
              <a:cs typeface="Calibri"/>
              <a:sym typeface="Calibri"/>
            </a:endParaRPr>
          </a:p>
        </p:txBody>
      </p:sp>
      <p:sp>
        <p:nvSpPr>
          <p:cNvPr id="562" name="Google Shape;562;p60"/>
          <p:cNvSpPr txBox="1"/>
          <p:nvPr/>
        </p:nvSpPr>
        <p:spPr>
          <a:xfrm>
            <a:off x="4167281" y="727381"/>
            <a:ext cx="1686900" cy="1123500"/>
          </a:xfrm>
          <a:prstGeom prst="rect">
            <a:avLst/>
          </a:prstGeom>
          <a:solidFill>
            <a:srgbClr val="F47920"/>
          </a:solid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chemeClr val="lt1"/>
              </a:buClr>
              <a:buSzPts val="800"/>
              <a:buFont typeface="Montserrat"/>
              <a:buNone/>
            </a:pP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Students demonstrate better problem-solving skills in Project-based Learning than in more traditional classes and are able to apply what they learn to real-life situations.</a:t>
            </a: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dk1"/>
              </a:buClr>
              <a:buSzPts val="800"/>
              <a:buFont typeface="Calibri"/>
              <a:buNone/>
            </a:pP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lt1"/>
              </a:buClr>
              <a:buSzPts val="800"/>
              <a:buFont typeface="Montserrat"/>
              <a:buNone/>
            </a:pP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Finkelstein et al., 2010</a:t>
            </a:r>
            <a:endParaRPr sz="1400" b="0" i="0" u="none" strike="noStrike" cap="none" dirty="0">
              <a:solidFill>
                <a:schemeClr val="lt1"/>
              </a:solidFill>
              <a:latin typeface="Calibri"/>
              <a:ea typeface="Calibri"/>
              <a:cs typeface="Calibri"/>
              <a:sym typeface="Calibri"/>
            </a:endParaRPr>
          </a:p>
        </p:txBody>
      </p:sp>
      <p:sp>
        <p:nvSpPr>
          <p:cNvPr id="563" name="Google Shape;563;p60"/>
          <p:cNvSpPr txBox="1"/>
          <p:nvPr/>
        </p:nvSpPr>
        <p:spPr>
          <a:xfrm>
            <a:off x="5711813" y="1820119"/>
            <a:ext cx="2250000" cy="1493100"/>
          </a:xfrm>
          <a:prstGeom prst="rect">
            <a:avLst/>
          </a:prstGeom>
          <a:solidFill>
            <a:srgbClr val="0091D0"/>
          </a:solid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chemeClr val="lt1"/>
              </a:buClr>
              <a:buSzPts val="800"/>
              <a:buFont typeface="Montserrat"/>
              <a:buNone/>
            </a:pP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Playful learning can be implemented through a number of pedagogical practices such as Project Based Learning, where learners construct knowledge by exploring a real-world problem that is often driven by learners' interest in inquiry. For this reason, playful learning is necessary for ALL learners at any grade.  </a:t>
            </a: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dk1"/>
              </a:buClr>
              <a:buSzPts val="800"/>
              <a:buFont typeface="Calibri"/>
              <a:buNone/>
            </a:pP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lt1"/>
              </a:buClr>
              <a:buSzPts val="800"/>
              <a:buFont typeface="Montserrat"/>
              <a:buNone/>
            </a:pP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Hirsh-Pasek, </a:t>
            </a:r>
            <a:r>
              <a:rPr lang="en-US" sz="800" b="0" i="0" u="none" strike="noStrike" cap="none" dirty="0" err="1">
                <a:solidFill>
                  <a:schemeClr val="lt1"/>
                </a:solidFill>
                <a:latin typeface="Arial" panose="020B0604020202020204" pitchFamily="34" charset="0"/>
                <a:ea typeface="Montserrat"/>
                <a:cs typeface="Arial" panose="020B0604020202020204" pitchFamily="34" charset="0"/>
                <a:sym typeface="Montserrat"/>
              </a:rPr>
              <a:t>Hadani</a:t>
            </a: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 </a:t>
            </a:r>
            <a:r>
              <a:rPr lang="en-US" sz="800" b="0" i="0" u="none" strike="noStrike" cap="none" dirty="0" err="1">
                <a:solidFill>
                  <a:schemeClr val="lt1"/>
                </a:solidFill>
                <a:latin typeface="Arial" panose="020B0604020202020204" pitchFamily="34" charset="0"/>
                <a:ea typeface="Montserrat"/>
                <a:cs typeface="Arial" panose="020B0604020202020204" pitchFamily="34" charset="0"/>
                <a:sym typeface="Montserrat"/>
              </a:rPr>
              <a:t>Binkoff</a:t>
            </a: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 </a:t>
            </a:r>
            <a:r>
              <a:rPr lang="en-US" sz="800" b="0" i="0" u="none" strike="noStrike" cap="none" dirty="0" err="1">
                <a:solidFill>
                  <a:schemeClr val="lt1"/>
                </a:solidFill>
                <a:latin typeface="Arial" panose="020B0604020202020204" pitchFamily="34" charset="0"/>
                <a:ea typeface="Montserrat"/>
                <a:cs typeface="Arial" panose="020B0604020202020204" pitchFamily="34" charset="0"/>
                <a:sym typeface="Montserrat"/>
              </a:rPr>
              <a:t>Golinkoff</a:t>
            </a: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 (2020), </a:t>
            </a: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564" name="Google Shape;564;p60"/>
          <p:cNvSpPr txBox="1"/>
          <p:nvPr/>
        </p:nvSpPr>
        <p:spPr>
          <a:xfrm>
            <a:off x="2316506" y="2997544"/>
            <a:ext cx="2250000" cy="1246485"/>
          </a:xfrm>
          <a:prstGeom prst="rect">
            <a:avLst/>
          </a:prstGeom>
          <a:solidFill>
            <a:srgbClr val="F47920"/>
          </a:solid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chemeClr val="lt1"/>
              </a:buClr>
              <a:buSzPts val="800"/>
              <a:buFont typeface="Montserrat"/>
              <a:buNone/>
            </a:pP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lt1"/>
              </a:buClr>
              <a:buSzPts val="800"/>
              <a:buFont typeface="Montserrat"/>
              <a:buNone/>
            </a:pP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Students demonstrate better problem-solving skills in Project-based Learning than in more traditional classes and are able to apply what they learn to real-life situations.</a:t>
            </a: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dk1"/>
              </a:buClr>
              <a:buSzPts val="800"/>
              <a:buFont typeface="Arial"/>
              <a:buNone/>
            </a:pP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lt1"/>
              </a:buClr>
              <a:buSzPts val="800"/>
              <a:buFont typeface="Montserrat"/>
              <a:buNone/>
            </a:pP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Finkelstein et al., 2010 </a:t>
            </a: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lt1"/>
              </a:buClr>
              <a:buSzPts val="800"/>
              <a:buFont typeface="Montserrat"/>
              <a:buNone/>
            </a:pP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lt1"/>
              </a:buClr>
              <a:buSzPts val="800"/>
              <a:buFont typeface="Montserrat"/>
              <a:buNone/>
            </a:pP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565" name="Google Shape;565;p60"/>
          <p:cNvSpPr txBox="1"/>
          <p:nvPr/>
        </p:nvSpPr>
        <p:spPr>
          <a:xfrm>
            <a:off x="4566506" y="2997544"/>
            <a:ext cx="1145400" cy="1615817"/>
          </a:xfrm>
          <a:prstGeom prst="rect">
            <a:avLst/>
          </a:prstGeom>
          <a:solidFill>
            <a:srgbClr val="EE3990"/>
          </a:solid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Project-based Learning students also show improved critical thinking.</a:t>
            </a: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dk1"/>
              </a:buClr>
              <a:buSzPts val="800"/>
              <a:buFont typeface="Arial"/>
              <a:buNone/>
            </a:pP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Beckett, G. &amp; Miller, P. (Eds.) (2006).  </a:t>
            </a:r>
            <a:r>
              <a:rPr lang="en-US" sz="800" b="0" i="0" u="none" strike="noStrike" cap="none" dirty="0" err="1">
                <a:solidFill>
                  <a:schemeClr val="lt1"/>
                </a:solidFill>
                <a:latin typeface="Arial" panose="020B0604020202020204" pitchFamily="34" charset="0"/>
                <a:ea typeface="Montserrat"/>
                <a:cs typeface="Arial" panose="020B0604020202020204" pitchFamily="34" charset="0"/>
                <a:sym typeface="Montserrat"/>
              </a:rPr>
              <a:t>Tretten</a:t>
            </a: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 R. &amp; </a:t>
            </a:r>
            <a:r>
              <a:rPr lang="en-US" sz="800" b="0" i="0" u="none" strike="noStrike" cap="none" dirty="0" err="1">
                <a:solidFill>
                  <a:schemeClr val="lt1"/>
                </a:solidFill>
                <a:latin typeface="Arial" panose="020B0604020202020204" pitchFamily="34" charset="0"/>
                <a:ea typeface="Montserrat"/>
                <a:cs typeface="Arial" panose="020B0604020202020204" pitchFamily="34" charset="0"/>
                <a:sym typeface="Montserrat"/>
              </a:rPr>
              <a:t>Zachariou</a:t>
            </a: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 P. (1997). Horan, C., </a:t>
            </a:r>
            <a:r>
              <a:rPr lang="en-US" sz="800" b="0" i="0" u="none" strike="noStrike" cap="none" dirty="0" err="1">
                <a:solidFill>
                  <a:schemeClr val="lt1"/>
                </a:solidFill>
                <a:latin typeface="Arial" panose="020B0604020202020204" pitchFamily="34" charset="0"/>
                <a:ea typeface="Montserrat"/>
                <a:cs typeface="Arial" panose="020B0604020202020204" pitchFamily="34" charset="0"/>
                <a:sym typeface="Montserrat"/>
              </a:rPr>
              <a:t>Lavaroni</a:t>
            </a: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 C., &amp; Beldon, P. (1996)</a:t>
            </a: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566" name="Google Shape;566;p60"/>
          <p:cNvSpPr txBox="1"/>
          <p:nvPr/>
        </p:nvSpPr>
        <p:spPr>
          <a:xfrm>
            <a:off x="311081" y="2766694"/>
            <a:ext cx="2005500" cy="1000500"/>
          </a:xfrm>
          <a:prstGeom prst="rect">
            <a:avLst/>
          </a:prstGeom>
          <a:solidFill>
            <a:srgbClr val="46B85F"/>
          </a:solid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chemeClr val="lt1"/>
              </a:buClr>
              <a:buSzPts val="800"/>
              <a:buFont typeface="Montserrat"/>
              <a:buNone/>
            </a:pP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Project-based Learning shows promise as a strategy for closing the achievement gap by engaging lower-achieving learners. </a:t>
            </a: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lt1"/>
              </a:buClr>
              <a:buSzPts val="800"/>
              <a:buFont typeface="Montserrat"/>
              <a:buNone/>
            </a:pP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lt1"/>
              </a:buClr>
              <a:buSzPts val="800"/>
              <a:buFont typeface="Montserrat"/>
              <a:buNone/>
            </a:pPr>
            <a:r>
              <a:rPr lang="en-US" sz="800" b="0" i="0" u="none" strike="noStrike" cap="none" dirty="0" err="1">
                <a:solidFill>
                  <a:schemeClr val="lt1"/>
                </a:solidFill>
                <a:latin typeface="Arial" panose="020B0604020202020204" pitchFamily="34" charset="0"/>
                <a:ea typeface="Montserrat"/>
                <a:cs typeface="Arial" panose="020B0604020202020204" pitchFamily="34" charset="0"/>
                <a:sym typeface="Montserrat"/>
              </a:rPr>
              <a:t>Boaler</a:t>
            </a: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 2002; Penuel &amp; Means, 2000</a:t>
            </a: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lt1"/>
              </a:buClr>
              <a:buSzPts val="800"/>
              <a:buFont typeface="Montserrat"/>
              <a:buNone/>
            </a:pP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567" name="Google Shape;567;p60"/>
          <p:cNvSpPr txBox="1"/>
          <p:nvPr/>
        </p:nvSpPr>
        <p:spPr>
          <a:xfrm>
            <a:off x="2273738" y="2759925"/>
            <a:ext cx="822300" cy="354000"/>
          </a:xfrm>
          <a:prstGeom prst="rect">
            <a:avLst/>
          </a:prstGeom>
          <a:solidFill>
            <a:srgbClr val="46B85F"/>
          </a:solid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568" name="Google Shape;568;p60"/>
          <p:cNvSpPr txBox="1"/>
          <p:nvPr/>
        </p:nvSpPr>
        <p:spPr>
          <a:xfrm>
            <a:off x="5711813" y="3228506"/>
            <a:ext cx="2947800" cy="939000"/>
          </a:xfrm>
          <a:prstGeom prst="rect">
            <a:avLst/>
          </a:prstGeom>
          <a:solidFill>
            <a:srgbClr val="46B85F"/>
          </a:solid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Through Project-based Learning experiences, students improve their ability to work collaboratively and resolve conflicts.</a:t>
            </a: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dk1"/>
              </a:buClr>
              <a:buSzPts val="800"/>
              <a:buFont typeface="Arial"/>
              <a:buNone/>
            </a:pP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err="1">
                <a:solidFill>
                  <a:schemeClr val="lt1"/>
                </a:solidFill>
                <a:latin typeface="Arial" panose="020B0604020202020204" pitchFamily="34" charset="0"/>
                <a:ea typeface="Montserrat"/>
                <a:cs typeface="Arial" panose="020B0604020202020204" pitchFamily="34" charset="0"/>
                <a:sym typeface="Montserrat"/>
              </a:rPr>
              <a:t>Tretten</a:t>
            </a: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 R. &amp; </a:t>
            </a:r>
            <a:r>
              <a:rPr lang="en-US" sz="800" b="0" i="0" u="none" strike="noStrike" cap="none" dirty="0" err="1">
                <a:solidFill>
                  <a:schemeClr val="lt1"/>
                </a:solidFill>
                <a:latin typeface="Arial" panose="020B0604020202020204" pitchFamily="34" charset="0"/>
                <a:ea typeface="Montserrat"/>
                <a:cs typeface="Arial" panose="020B0604020202020204" pitchFamily="34" charset="0"/>
                <a:sym typeface="Montserrat"/>
              </a:rPr>
              <a:t>Zachariou</a:t>
            </a: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 P. (1997) </a:t>
            </a:r>
            <a:r>
              <a:rPr lang="en-US" sz="800" b="0" i="0" u="none" strike="noStrike" cap="none" dirty="0" err="1">
                <a:solidFill>
                  <a:schemeClr val="lt1"/>
                </a:solidFill>
                <a:latin typeface="Arial" panose="020B0604020202020204" pitchFamily="34" charset="0"/>
                <a:ea typeface="Montserrat"/>
                <a:cs typeface="Arial" panose="020B0604020202020204" pitchFamily="34" charset="0"/>
                <a:sym typeface="Montserrat"/>
              </a:rPr>
              <a:t>ChanLin</a:t>
            </a:r>
            <a:r>
              <a:rPr lang="en-US" sz="800" b="0" i="0" u="none" strike="noStrike" cap="none" dirty="0">
                <a:solidFill>
                  <a:schemeClr val="lt1"/>
                </a:solidFill>
                <a:latin typeface="Arial" panose="020B0604020202020204" pitchFamily="34" charset="0"/>
                <a:ea typeface="Montserrat"/>
                <a:cs typeface="Arial" panose="020B0604020202020204" pitchFamily="34" charset="0"/>
                <a:sym typeface="Montserrat"/>
              </a:rPr>
              <a:t>, L. (2008).</a:t>
            </a:r>
            <a:r>
              <a:rPr lang="en-US" sz="2000" b="0" i="1" u="none" strike="noStrike" cap="none" dirty="0">
                <a:solidFill>
                  <a:schemeClr val="dk1"/>
                </a:solidFill>
                <a:latin typeface="Arial" panose="020B0604020202020204" pitchFamily="34" charset="0"/>
                <a:ea typeface="Montserrat"/>
                <a:cs typeface="Arial" panose="020B0604020202020204" pitchFamily="34" charset="0"/>
                <a:sym typeface="Montserrat"/>
              </a:rPr>
              <a:t> </a:t>
            </a:r>
            <a:endParaRPr sz="800" b="0" i="0" u="none" strike="noStrike" cap="none" dirty="0">
              <a:solidFill>
                <a:schemeClr val="lt1"/>
              </a:solidFill>
              <a:latin typeface="Arial" panose="020B0604020202020204" pitchFamily="34" charset="0"/>
              <a:ea typeface="Montserrat"/>
              <a:cs typeface="Arial" panose="020B0604020202020204" pitchFamily="34" charset="0"/>
              <a:sym typeface="Montserrat"/>
            </a:endParaRPr>
          </a:p>
        </p:txBody>
      </p:sp>
      <p:sp>
        <p:nvSpPr>
          <p:cNvPr id="569" name="Google Shape;569;p60"/>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fontScale="62500" lnSpcReduction="20000"/>
          </a:bodyPr>
          <a:lstStyle/>
          <a:p>
            <a:pPr marL="457200" lvl="0" indent="-228600" algn="l" rtl="0">
              <a:lnSpc>
                <a:spcPct val="90000"/>
              </a:lnSpc>
              <a:spcBef>
                <a:spcPts val="800"/>
              </a:spcBef>
              <a:spcAft>
                <a:spcPts val="0"/>
              </a:spcAft>
              <a:buSzPct val="104999"/>
              <a:buNone/>
            </a:pPr>
            <a:r>
              <a:rPr lang="en-US" sz="3200" b="1" i="0" u="none" strike="noStrike" cap="none">
                <a:solidFill>
                  <a:schemeClr val="dk1"/>
                </a:solidFill>
              </a:rPr>
              <a:t>What does the evidence tell us about </a:t>
            </a:r>
            <a:r>
              <a:rPr lang="en-US" sz="3200" b="1">
                <a:solidFill>
                  <a:schemeClr val="dk1"/>
                </a:solidFill>
              </a:rPr>
              <a:t>21st-Century pedagogies?</a:t>
            </a:r>
            <a:endParaRPr sz="3200" b="1" i="0" u="none" strike="noStrike" cap="none">
              <a:solidFill>
                <a:schemeClr val="dk1"/>
              </a:solidFill>
            </a:endParaRPr>
          </a:p>
          <a:p>
            <a:pPr marL="457200" lvl="0" indent="-228600" algn="l" rtl="0">
              <a:lnSpc>
                <a:spcPct val="90000"/>
              </a:lnSpc>
              <a:spcBef>
                <a:spcPts val="800"/>
              </a:spcBef>
              <a:spcAft>
                <a:spcPts val="0"/>
              </a:spcAft>
              <a:buSzPct val="112000"/>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1"/>
          <p:cNvSpPr txBox="1"/>
          <p:nvPr/>
        </p:nvSpPr>
        <p:spPr>
          <a:xfrm>
            <a:off x="7070207" y="1264588"/>
            <a:ext cx="1866000" cy="808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panose="020B0604020202020204" pitchFamily="34" charset="0"/>
                <a:ea typeface="Montserrat"/>
                <a:cs typeface="Arial" panose="020B0604020202020204" pitchFamily="34" charset="0"/>
                <a:sym typeface="Montserrat"/>
              </a:rPr>
              <a:t>Lead to young people practicing and </a:t>
            </a:r>
            <a:r>
              <a:rPr lang="en-US" sz="1200" b="1" i="0" u="none" strike="noStrike" cap="none" dirty="0">
                <a:solidFill>
                  <a:srgbClr val="000000"/>
                </a:solidFill>
                <a:latin typeface="Arial" panose="020B0604020202020204" pitchFamily="34" charset="0"/>
                <a:ea typeface="Montserrat"/>
                <a:cs typeface="Arial" panose="020B0604020202020204" pitchFamily="34" charset="0"/>
                <a:sym typeface="Montserrat"/>
              </a:rPr>
              <a:t>growing</a:t>
            </a:r>
            <a:r>
              <a:rPr lang="en-US" sz="1200" b="0" i="0" u="none" strike="noStrike" cap="none" dirty="0">
                <a:solidFill>
                  <a:srgbClr val="000000"/>
                </a:solidFill>
                <a:latin typeface="Arial" panose="020B0604020202020204" pitchFamily="34" charset="0"/>
                <a:ea typeface="Montserrat"/>
                <a:cs typeface="Arial" panose="020B0604020202020204" pitchFamily="34" charset="0"/>
                <a:sym typeface="Montserrat"/>
              </a:rPr>
              <a:t> their </a:t>
            </a:r>
            <a:r>
              <a:rPr lang="en-US" sz="1200" b="1" i="1" u="none" strike="noStrike" cap="none" dirty="0">
                <a:solidFill>
                  <a:srgbClr val="000000"/>
                </a:solidFill>
                <a:latin typeface="Arial" panose="020B0604020202020204" pitchFamily="34" charset="0"/>
                <a:ea typeface="Montserrat"/>
                <a:cs typeface="Arial" panose="020B0604020202020204" pitchFamily="34" charset="0"/>
                <a:sym typeface="Montserrat"/>
              </a:rPr>
              <a:t>21st-Century Skills. </a:t>
            </a:r>
            <a:endParaRPr sz="1200" b="1" i="1" u="none" strike="noStrike" cap="none" dirty="0">
              <a:solidFill>
                <a:schemeClr val="dk1"/>
              </a:solidFill>
              <a:latin typeface="Calibri"/>
              <a:ea typeface="Calibri"/>
              <a:cs typeface="Calibri"/>
              <a:sym typeface="Calibri"/>
            </a:endParaRPr>
          </a:p>
        </p:txBody>
      </p:sp>
      <p:sp>
        <p:nvSpPr>
          <p:cNvPr id="575" name="Google Shape;575;p61"/>
          <p:cNvSpPr txBox="1"/>
          <p:nvPr/>
        </p:nvSpPr>
        <p:spPr>
          <a:xfrm>
            <a:off x="5072413" y="1264588"/>
            <a:ext cx="1585800" cy="808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panose="020B0604020202020204" pitchFamily="34" charset="0"/>
                <a:ea typeface="Montserrat"/>
                <a:cs typeface="Arial" panose="020B0604020202020204" pitchFamily="34" charset="0"/>
                <a:sym typeface="Montserrat"/>
              </a:rPr>
              <a:t>The </a:t>
            </a:r>
            <a:r>
              <a:rPr lang="en-US" sz="1200" b="0" i="1" u="none" strike="noStrike" cap="none" dirty="0">
                <a:solidFill>
                  <a:srgbClr val="000000"/>
                </a:solidFill>
                <a:latin typeface="Arial" panose="020B0604020202020204" pitchFamily="34" charset="0"/>
                <a:ea typeface="Montserrat"/>
                <a:cs typeface="Arial" panose="020B0604020202020204" pitchFamily="34" charset="0"/>
                <a:sym typeface="Montserrat"/>
              </a:rPr>
              <a:t>application </a:t>
            </a:r>
            <a:r>
              <a:rPr lang="en-US" sz="1200" b="0" i="0" u="none" strike="noStrike" cap="none" dirty="0">
                <a:solidFill>
                  <a:srgbClr val="000000"/>
                </a:solidFill>
                <a:latin typeface="Arial" panose="020B0604020202020204" pitchFamily="34" charset="0"/>
                <a:ea typeface="Montserrat"/>
                <a:cs typeface="Arial" panose="020B0604020202020204" pitchFamily="34" charset="0"/>
                <a:sym typeface="Montserrat"/>
              </a:rPr>
              <a:t>of the  </a:t>
            </a:r>
            <a:r>
              <a:rPr lang="en-US" sz="1200" b="1" i="0" u="none" strike="noStrike" cap="none" dirty="0">
                <a:solidFill>
                  <a:srgbClr val="000000"/>
                </a:solidFill>
                <a:latin typeface="Arial" panose="020B0604020202020204" pitchFamily="34" charset="0"/>
                <a:ea typeface="Montserrat"/>
                <a:cs typeface="Arial" panose="020B0604020202020204" pitchFamily="34" charset="0"/>
                <a:sym typeface="Montserrat"/>
              </a:rPr>
              <a:t>pedagogy </a:t>
            </a:r>
            <a:r>
              <a:rPr lang="en-US" sz="1200" b="0" i="0" u="none" strike="noStrike" cap="none" dirty="0">
                <a:solidFill>
                  <a:srgbClr val="000000"/>
                </a:solidFill>
                <a:latin typeface="Arial" panose="020B0604020202020204" pitchFamily="34" charset="0"/>
                <a:ea typeface="Montserrat"/>
                <a:cs typeface="Arial" panose="020B0604020202020204" pitchFamily="34" charset="0"/>
                <a:sym typeface="Montserrat"/>
              </a:rPr>
              <a:t>such as the integrated project </a:t>
            </a:r>
            <a:endParaRPr sz="1100" b="0" i="0" u="none" strike="noStrike" cap="none" dirty="0">
              <a:solidFill>
                <a:srgbClr val="000000"/>
              </a:solidFill>
              <a:latin typeface="Arial"/>
              <a:ea typeface="Arial"/>
              <a:cs typeface="Arial"/>
              <a:sym typeface="Arial"/>
            </a:endParaRPr>
          </a:p>
        </p:txBody>
      </p:sp>
      <p:cxnSp>
        <p:nvCxnSpPr>
          <p:cNvPr id="576" name="Google Shape;576;p61"/>
          <p:cNvCxnSpPr/>
          <p:nvPr/>
        </p:nvCxnSpPr>
        <p:spPr>
          <a:xfrm rot="10800000" flipH="1">
            <a:off x="975625" y="4163788"/>
            <a:ext cx="7828200" cy="46500"/>
          </a:xfrm>
          <a:prstGeom prst="straightConnector1">
            <a:avLst/>
          </a:prstGeom>
          <a:noFill/>
          <a:ln w="57150" cap="flat" cmpd="sng">
            <a:solidFill>
              <a:srgbClr val="EE3D8F"/>
            </a:solidFill>
            <a:prstDash val="solid"/>
            <a:miter lim="800000"/>
            <a:headEnd type="none" w="sm" len="sm"/>
            <a:tailEnd type="triangle" w="med" len="med"/>
          </a:ln>
        </p:spPr>
      </p:cxnSp>
      <p:sp>
        <p:nvSpPr>
          <p:cNvPr id="577" name="Google Shape;577;p61"/>
          <p:cNvSpPr txBox="1"/>
          <p:nvPr/>
        </p:nvSpPr>
        <p:spPr>
          <a:xfrm>
            <a:off x="6726108" y="1449255"/>
            <a:ext cx="371400" cy="531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dirty="0">
                <a:solidFill>
                  <a:srgbClr val="FFD530"/>
                </a:solidFill>
                <a:latin typeface="Arial" panose="020B0604020202020204" pitchFamily="34" charset="0"/>
                <a:ea typeface="Montserrat"/>
                <a:cs typeface="Arial" panose="020B0604020202020204" pitchFamily="34" charset="0"/>
                <a:sym typeface="Montserrat"/>
              </a:rPr>
              <a:t>=</a:t>
            </a:r>
            <a:endParaRPr sz="1400" b="0" i="0" u="none" strike="noStrike" cap="none" dirty="0">
              <a:solidFill>
                <a:srgbClr val="FFD530"/>
              </a:solidFill>
              <a:latin typeface="Arial" panose="020B0604020202020204" pitchFamily="34" charset="0"/>
              <a:ea typeface="Montserrat"/>
              <a:cs typeface="Arial" panose="020B0604020202020204" pitchFamily="34" charset="0"/>
              <a:sym typeface="Montserrat"/>
            </a:endParaRPr>
          </a:p>
        </p:txBody>
      </p:sp>
      <p:pic>
        <p:nvPicPr>
          <p:cNvPr id="578" name="Google Shape;578;p61"/>
          <p:cNvPicPr preferRelativeResize="0"/>
          <p:nvPr/>
        </p:nvPicPr>
        <p:blipFill rotWithShape="1">
          <a:blip r:embed="rId3">
            <a:alphaModFix/>
          </a:blip>
          <a:srcRect/>
          <a:stretch/>
        </p:blipFill>
        <p:spPr>
          <a:xfrm>
            <a:off x="1202761" y="2672766"/>
            <a:ext cx="1732829" cy="1450514"/>
          </a:xfrm>
          <a:prstGeom prst="rect">
            <a:avLst/>
          </a:prstGeom>
          <a:noFill/>
          <a:ln>
            <a:noFill/>
          </a:ln>
        </p:spPr>
      </p:pic>
      <p:pic>
        <p:nvPicPr>
          <p:cNvPr id="579" name="Google Shape;579;p61"/>
          <p:cNvPicPr preferRelativeResize="0"/>
          <p:nvPr/>
        </p:nvPicPr>
        <p:blipFill rotWithShape="1">
          <a:blip r:embed="rId4">
            <a:alphaModFix/>
          </a:blip>
          <a:srcRect/>
          <a:stretch/>
        </p:blipFill>
        <p:spPr>
          <a:xfrm>
            <a:off x="5213118" y="2571762"/>
            <a:ext cx="1572825" cy="1503633"/>
          </a:xfrm>
          <a:prstGeom prst="rect">
            <a:avLst/>
          </a:prstGeom>
          <a:noFill/>
          <a:ln>
            <a:noFill/>
          </a:ln>
        </p:spPr>
      </p:pic>
      <p:pic>
        <p:nvPicPr>
          <p:cNvPr id="580" name="Google Shape;580;p61" descr="A picture containing text&#10;&#10;Description automatically generated"/>
          <p:cNvPicPr preferRelativeResize="0"/>
          <p:nvPr/>
        </p:nvPicPr>
        <p:blipFill rotWithShape="1">
          <a:blip r:embed="rId5">
            <a:alphaModFix/>
          </a:blip>
          <a:srcRect/>
          <a:stretch/>
        </p:blipFill>
        <p:spPr>
          <a:xfrm>
            <a:off x="3499650" y="2857341"/>
            <a:ext cx="1450956" cy="1265925"/>
          </a:xfrm>
          <a:prstGeom prst="rect">
            <a:avLst/>
          </a:prstGeom>
          <a:noFill/>
          <a:ln>
            <a:noFill/>
          </a:ln>
        </p:spPr>
      </p:pic>
      <p:pic>
        <p:nvPicPr>
          <p:cNvPr id="581" name="Google Shape;581;p61" descr="A picture containing text, vector graphics&#10;&#10;Description automatically generated"/>
          <p:cNvPicPr preferRelativeResize="0"/>
          <p:nvPr/>
        </p:nvPicPr>
        <p:blipFill rotWithShape="1">
          <a:blip r:embed="rId6">
            <a:alphaModFix/>
          </a:blip>
          <a:srcRect/>
          <a:stretch/>
        </p:blipFill>
        <p:spPr>
          <a:xfrm>
            <a:off x="7152913" y="2765137"/>
            <a:ext cx="1450963" cy="1294208"/>
          </a:xfrm>
          <a:prstGeom prst="rect">
            <a:avLst/>
          </a:prstGeom>
          <a:noFill/>
          <a:ln>
            <a:noFill/>
          </a:ln>
        </p:spPr>
      </p:pic>
      <p:sp>
        <p:nvSpPr>
          <p:cNvPr id="582" name="Google Shape;582;p61"/>
          <p:cNvSpPr txBox="1"/>
          <p:nvPr/>
        </p:nvSpPr>
        <p:spPr>
          <a:xfrm>
            <a:off x="2799575" y="1449275"/>
            <a:ext cx="371400" cy="531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dirty="0">
                <a:solidFill>
                  <a:srgbClr val="FFD530"/>
                </a:solidFill>
                <a:latin typeface="Arial" panose="020B0604020202020204" pitchFamily="34" charset="0"/>
                <a:ea typeface="Montserrat"/>
                <a:cs typeface="Arial" panose="020B0604020202020204" pitchFamily="34" charset="0"/>
                <a:sym typeface="Montserrat"/>
              </a:rPr>
              <a:t>+</a:t>
            </a:r>
            <a:endParaRPr sz="1400" b="0" i="0" u="none" strike="noStrike" cap="none" dirty="0">
              <a:solidFill>
                <a:srgbClr val="FFD530"/>
              </a:solidFill>
              <a:latin typeface="Arial" panose="020B0604020202020204" pitchFamily="34" charset="0"/>
              <a:ea typeface="Montserrat"/>
              <a:cs typeface="Arial" panose="020B0604020202020204" pitchFamily="34" charset="0"/>
              <a:sym typeface="Montserrat"/>
            </a:endParaRPr>
          </a:p>
          <a:p>
            <a:pPr marL="0" marR="0" lvl="0" indent="0" algn="l" rtl="0">
              <a:lnSpc>
                <a:spcPct val="100000"/>
              </a:lnSpc>
              <a:spcBef>
                <a:spcPts val="0"/>
              </a:spcBef>
              <a:spcAft>
                <a:spcPts val="0"/>
              </a:spcAft>
              <a:buClr>
                <a:schemeClr val="dk1"/>
              </a:buClr>
              <a:buSzPts val="3000"/>
              <a:buFont typeface="Arial"/>
              <a:buNone/>
            </a:pPr>
            <a:endParaRPr sz="3000" b="0" i="0" u="none" strike="noStrike" cap="none" dirty="0">
              <a:solidFill>
                <a:srgbClr val="FFD530"/>
              </a:solidFill>
              <a:latin typeface="Arial" panose="020B0604020202020204" pitchFamily="34" charset="0"/>
              <a:ea typeface="Montserrat"/>
              <a:cs typeface="Arial" panose="020B0604020202020204" pitchFamily="34" charset="0"/>
              <a:sym typeface="Montserrat"/>
            </a:endParaRPr>
          </a:p>
        </p:txBody>
      </p:sp>
      <p:sp>
        <p:nvSpPr>
          <p:cNvPr id="583" name="Google Shape;583;p61"/>
          <p:cNvSpPr txBox="1"/>
          <p:nvPr/>
        </p:nvSpPr>
        <p:spPr>
          <a:xfrm>
            <a:off x="3170963" y="1172200"/>
            <a:ext cx="1585800" cy="992549"/>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Arial" panose="020B0604020202020204" pitchFamily="34" charset="0"/>
                <a:ea typeface="Montserrat"/>
                <a:cs typeface="Arial" panose="020B0604020202020204" pitchFamily="34" charset="0"/>
                <a:sym typeface="Montserrat"/>
              </a:rPr>
              <a:t>The </a:t>
            </a:r>
            <a:r>
              <a:rPr lang="en-US" sz="1200" b="0" i="1" u="none" strike="noStrike" cap="none" dirty="0">
                <a:solidFill>
                  <a:schemeClr val="dk1"/>
                </a:solidFill>
                <a:latin typeface="Arial" panose="020B0604020202020204" pitchFamily="34" charset="0"/>
                <a:ea typeface="Montserrat"/>
                <a:cs typeface="Arial" panose="020B0604020202020204" pitchFamily="34" charset="0"/>
                <a:sym typeface="Montserrat"/>
              </a:rPr>
              <a:t>implementation </a:t>
            </a:r>
            <a:r>
              <a:rPr lang="en-US" sz="1200" b="0" i="0" u="none" strike="noStrike" cap="none" dirty="0">
                <a:solidFill>
                  <a:schemeClr val="dk1"/>
                </a:solidFill>
                <a:latin typeface="Arial" panose="020B0604020202020204" pitchFamily="34" charset="0"/>
                <a:ea typeface="Montserrat"/>
                <a:cs typeface="Arial" panose="020B0604020202020204" pitchFamily="34" charset="0"/>
                <a:sym typeface="Montserrat"/>
              </a:rPr>
              <a:t>of the </a:t>
            </a:r>
            <a:r>
              <a:rPr lang="en-US" sz="1200" b="1" i="0" u="none" strike="noStrike" cap="none" dirty="0">
                <a:solidFill>
                  <a:schemeClr val="dk1"/>
                </a:solidFill>
                <a:latin typeface="Arial" panose="020B0604020202020204" pitchFamily="34" charset="0"/>
                <a:ea typeface="Montserrat"/>
                <a:cs typeface="Arial" panose="020B0604020202020204" pitchFamily="34" charset="0"/>
                <a:sym typeface="Montserrat"/>
              </a:rPr>
              <a:t>learning practices </a:t>
            </a:r>
            <a:r>
              <a:rPr lang="en-US" sz="1200" b="0" i="0" u="none" strike="noStrike" cap="none" dirty="0">
                <a:solidFill>
                  <a:schemeClr val="dk1"/>
                </a:solidFill>
                <a:latin typeface="Arial" panose="020B0604020202020204" pitchFamily="34" charset="0"/>
                <a:ea typeface="Montserrat"/>
                <a:cs typeface="Arial" panose="020B0604020202020204" pitchFamily="34" charset="0"/>
                <a:sym typeface="Montserrat"/>
              </a:rPr>
              <a:t>we call S.P.E.C.I.A.L.</a:t>
            </a:r>
            <a:endParaRPr sz="11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panose="020B0604020202020204" pitchFamily="34" charset="0"/>
              <a:ea typeface="Montserrat"/>
              <a:cs typeface="Arial" panose="020B0604020202020204" pitchFamily="34" charset="0"/>
              <a:sym typeface="Montserrat"/>
            </a:endParaRPr>
          </a:p>
        </p:txBody>
      </p:sp>
      <p:sp>
        <p:nvSpPr>
          <p:cNvPr id="584" name="Google Shape;584;p61"/>
          <p:cNvSpPr txBox="1"/>
          <p:nvPr/>
        </p:nvSpPr>
        <p:spPr>
          <a:xfrm>
            <a:off x="4762838" y="1391525"/>
            <a:ext cx="3714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dirty="0">
                <a:solidFill>
                  <a:srgbClr val="FFD530"/>
                </a:solidFill>
                <a:latin typeface="Arial" panose="020B0604020202020204" pitchFamily="34" charset="0"/>
                <a:ea typeface="Montserrat"/>
                <a:cs typeface="Arial" panose="020B0604020202020204" pitchFamily="34" charset="0"/>
                <a:sym typeface="Montserrat"/>
              </a:rPr>
              <a:t>+</a:t>
            </a:r>
            <a:endParaRPr sz="2300" b="1" i="0" u="none" strike="noStrike" cap="none" dirty="0">
              <a:solidFill>
                <a:srgbClr val="FFD530"/>
              </a:solidFill>
              <a:latin typeface="Arial" panose="020B0604020202020204" pitchFamily="34" charset="0"/>
              <a:ea typeface="Montserrat"/>
              <a:cs typeface="Arial" panose="020B0604020202020204" pitchFamily="34" charset="0"/>
              <a:sym typeface="Montserrat"/>
            </a:endParaRPr>
          </a:p>
        </p:txBody>
      </p:sp>
      <p:sp>
        <p:nvSpPr>
          <p:cNvPr id="585" name="Google Shape;585;p61"/>
          <p:cNvSpPr txBox="1"/>
          <p:nvPr/>
        </p:nvSpPr>
        <p:spPr>
          <a:xfrm>
            <a:off x="845775" y="1202600"/>
            <a:ext cx="18111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Arial" panose="020B0604020202020204" pitchFamily="34" charset="0"/>
                <a:ea typeface="Montserrat"/>
                <a:cs typeface="Arial" panose="020B0604020202020204" pitchFamily="34" charset="0"/>
                <a:sym typeface="Montserrat"/>
              </a:rPr>
              <a:t>The </a:t>
            </a:r>
            <a:r>
              <a:rPr lang="en-US" sz="1200" b="0" i="1" u="none" strike="noStrike" cap="none" dirty="0">
                <a:solidFill>
                  <a:schemeClr val="dk1"/>
                </a:solidFill>
                <a:latin typeface="Arial" panose="020B0604020202020204" pitchFamily="34" charset="0"/>
                <a:ea typeface="Montserrat"/>
                <a:cs typeface="Arial" panose="020B0604020202020204" pitchFamily="34" charset="0"/>
                <a:sym typeface="Montserrat"/>
              </a:rPr>
              <a:t>creation </a:t>
            </a:r>
            <a:r>
              <a:rPr lang="en-US" sz="1200" b="0" i="0" u="none" strike="noStrike" cap="none" dirty="0">
                <a:solidFill>
                  <a:schemeClr val="dk1"/>
                </a:solidFill>
                <a:latin typeface="Arial" panose="020B0604020202020204" pitchFamily="34" charset="0"/>
                <a:ea typeface="Montserrat"/>
                <a:cs typeface="Arial" panose="020B0604020202020204" pitchFamily="34" charset="0"/>
                <a:sym typeface="Montserrat"/>
              </a:rPr>
              <a:t>of the </a:t>
            </a:r>
            <a:r>
              <a:rPr lang="en-US" sz="1200" b="1" i="0" u="none" strike="noStrike" cap="none" dirty="0">
                <a:solidFill>
                  <a:schemeClr val="dk1"/>
                </a:solidFill>
                <a:latin typeface="Arial" panose="020B0604020202020204" pitchFamily="34" charset="0"/>
                <a:ea typeface="Montserrat"/>
                <a:cs typeface="Arial" panose="020B0604020202020204" pitchFamily="34" charset="0"/>
                <a:sym typeface="Montserrat"/>
              </a:rPr>
              <a:t>learning environment </a:t>
            </a:r>
            <a:r>
              <a:rPr lang="en-US" sz="1200" b="0" i="0" u="none" strike="noStrike" cap="none" dirty="0">
                <a:solidFill>
                  <a:schemeClr val="dk1"/>
                </a:solidFill>
                <a:latin typeface="Arial" panose="020B0604020202020204" pitchFamily="34" charset="0"/>
                <a:ea typeface="Montserrat"/>
                <a:cs typeface="Arial" panose="020B0604020202020204" pitchFamily="34" charset="0"/>
                <a:sym typeface="Montserrat"/>
              </a:rPr>
              <a:t>which is a </a:t>
            </a:r>
            <a:r>
              <a:rPr lang="en-US" sz="1200" b="1" i="0" u="none" strike="noStrike" cap="none" dirty="0">
                <a:solidFill>
                  <a:schemeClr val="dk1"/>
                </a:solidFill>
                <a:latin typeface="Arial" panose="020B0604020202020204" pitchFamily="34" charset="0"/>
                <a:ea typeface="Montserrat"/>
                <a:cs typeface="Arial" panose="020B0604020202020204" pitchFamily="34" charset="0"/>
                <a:sym typeface="Montserrat"/>
              </a:rPr>
              <a:t>caring</a:t>
            </a:r>
            <a:r>
              <a:rPr lang="en-US" sz="1200" b="0" i="0" u="none" strike="noStrike" cap="none" dirty="0">
                <a:solidFill>
                  <a:schemeClr val="dk1"/>
                </a:solidFill>
                <a:latin typeface="Arial" panose="020B0604020202020204" pitchFamily="34" charset="0"/>
                <a:ea typeface="Montserrat"/>
                <a:cs typeface="Arial" panose="020B0604020202020204" pitchFamily="34" charset="0"/>
                <a:sym typeface="Montserrat"/>
              </a:rPr>
              <a:t> and </a:t>
            </a:r>
            <a:r>
              <a:rPr lang="en-US" sz="1200" b="1" i="0" u="none" strike="noStrike" cap="none" dirty="0">
                <a:solidFill>
                  <a:schemeClr val="dk1"/>
                </a:solidFill>
                <a:latin typeface="Arial" panose="020B0604020202020204" pitchFamily="34" charset="0"/>
                <a:ea typeface="Montserrat"/>
                <a:cs typeface="Arial" panose="020B0604020202020204" pitchFamily="34" charset="0"/>
                <a:sym typeface="Montserrat"/>
              </a:rPr>
              <a:t>safe.</a:t>
            </a:r>
            <a:endParaRPr sz="1400" b="1" i="0" u="none" strike="noStrike" cap="none" dirty="0">
              <a:solidFill>
                <a:srgbClr val="000000"/>
              </a:solidFill>
              <a:latin typeface="Arial"/>
              <a:ea typeface="Arial"/>
              <a:cs typeface="Arial"/>
              <a:sym typeface="Arial"/>
            </a:endParaRPr>
          </a:p>
        </p:txBody>
      </p:sp>
      <p:sp>
        <p:nvSpPr>
          <p:cNvPr id="586" name="Google Shape;586;p61"/>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2100"/>
              <a:buNone/>
            </a:pPr>
            <a:r>
              <a:rPr lang="en-US"/>
              <a:t>Developing learners 21st-Century Skills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p62"/>
          <p:cNvPicPr preferRelativeResize="0"/>
          <p:nvPr/>
        </p:nvPicPr>
        <p:blipFill rotWithShape="1">
          <a:blip r:embed="rId3">
            <a:alphaModFix/>
          </a:blip>
          <a:srcRect l="19171" t="14175" r="20844" b="8948"/>
          <a:stretch/>
        </p:blipFill>
        <p:spPr>
          <a:xfrm>
            <a:off x="575200" y="1367075"/>
            <a:ext cx="2237425" cy="2867500"/>
          </a:xfrm>
          <a:prstGeom prst="rect">
            <a:avLst/>
          </a:prstGeom>
          <a:noFill/>
          <a:ln>
            <a:noFill/>
          </a:ln>
        </p:spPr>
      </p:pic>
      <p:cxnSp>
        <p:nvCxnSpPr>
          <p:cNvPr id="592" name="Google Shape;592;p62"/>
          <p:cNvCxnSpPr/>
          <p:nvPr/>
        </p:nvCxnSpPr>
        <p:spPr>
          <a:xfrm flipH="1">
            <a:off x="2628725" y="1729150"/>
            <a:ext cx="572100" cy="5100"/>
          </a:xfrm>
          <a:prstGeom prst="straightConnector1">
            <a:avLst/>
          </a:prstGeom>
          <a:noFill/>
          <a:ln w="9525" cap="flat" cmpd="sng">
            <a:solidFill>
              <a:schemeClr val="dk2"/>
            </a:solidFill>
            <a:prstDash val="solid"/>
            <a:round/>
            <a:headEnd type="none" w="sm" len="sm"/>
            <a:tailEnd type="triangle" w="med" len="med"/>
          </a:ln>
        </p:spPr>
      </p:cxnSp>
      <p:sp>
        <p:nvSpPr>
          <p:cNvPr id="593" name="Google Shape;593;p62"/>
          <p:cNvSpPr txBox="1"/>
          <p:nvPr/>
        </p:nvSpPr>
        <p:spPr>
          <a:xfrm>
            <a:off x="3330225" y="1500850"/>
            <a:ext cx="55368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The integrated project - what you see on the surface </a:t>
            </a:r>
            <a:endParaRPr sz="1800" b="0" i="0" u="none" strike="noStrike" cap="none">
              <a:solidFill>
                <a:srgbClr val="000000"/>
              </a:solidFill>
              <a:latin typeface="Arial"/>
              <a:ea typeface="Arial"/>
              <a:cs typeface="Arial"/>
              <a:sym typeface="Arial"/>
            </a:endParaRPr>
          </a:p>
        </p:txBody>
      </p:sp>
      <p:cxnSp>
        <p:nvCxnSpPr>
          <p:cNvPr id="594" name="Google Shape;594;p62"/>
          <p:cNvCxnSpPr/>
          <p:nvPr/>
        </p:nvCxnSpPr>
        <p:spPr>
          <a:xfrm flipH="1">
            <a:off x="2484575" y="2962000"/>
            <a:ext cx="520500" cy="10800"/>
          </a:xfrm>
          <a:prstGeom prst="straightConnector1">
            <a:avLst/>
          </a:prstGeom>
          <a:noFill/>
          <a:ln w="9525" cap="flat" cmpd="sng">
            <a:solidFill>
              <a:schemeClr val="dk2"/>
            </a:solidFill>
            <a:prstDash val="solid"/>
            <a:round/>
            <a:headEnd type="none" w="sm" len="sm"/>
            <a:tailEnd type="triangle" w="med" len="med"/>
          </a:ln>
        </p:spPr>
      </p:cxnSp>
      <p:sp>
        <p:nvSpPr>
          <p:cNvPr id="595" name="Google Shape;595;p62"/>
          <p:cNvSpPr txBox="1"/>
          <p:nvPr/>
        </p:nvSpPr>
        <p:spPr>
          <a:xfrm>
            <a:off x="3110850" y="2615950"/>
            <a:ext cx="5591100" cy="1231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700" b="0" i="0" u="none" strike="noStrike" cap="none">
                <a:solidFill>
                  <a:srgbClr val="000000"/>
                </a:solidFill>
                <a:latin typeface="Arial"/>
                <a:ea typeface="Arial"/>
                <a:cs typeface="Arial"/>
                <a:sym typeface="Arial"/>
              </a:rPr>
              <a:t>The science of learning, S.P.E.C.I.A.L. and everything that </a:t>
            </a:r>
            <a:r>
              <a:rPr lang="en-US" sz="1700" b="1" i="0" u="sng" strike="noStrike" cap="none">
                <a:solidFill>
                  <a:srgbClr val="000000"/>
                </a:solidFill>
                <a:latin typeface="Arial"/>
                <a:ea typeface="Arial"/>
                <a:cs typeface="Arial"/>
                <a:sym typeface="Arial"/>
              </a:rPr>
              <a:t>underpins </a:t>
            </a:r>
            <a:r>
              <a:rPr lang="en-US" sz="1700" b="0" i="0" u="none" strike="noStrike" cap="none">
                <a:solidFill>
                  <a:srgbClr val="000000"/>
                </a:solidFill>
                <a:latin typeface="Arial"/>
                <a:ea typeface="Arial"/>
                <a:cs typeface="Arial"/>
                <a:sym typeface="Arial"/>
              </a:rPr>
              <a:t>the project and leads to learners developing their 21st-Century Skills and becoming prepared for success in a changing world.  </a:t>
            </a:r>
            <a:endParaRPr sz="1700" b="0" i="0" u="none" strike="noStrike" cap="none">
              <a:solidFill>
                <a:srgbClr val="000000"/>
              </a:solidFill>
              <a:latin typeface="Arial"/>
              <a:ea typeface="Arial"/>
              <a:cs typeface="Arial"/>
              <a:sym typeface="Arial"/>
            </a:endParaRPr>
          </a:p>
        </p:txBody>
      </p:sp>
      <p:sp>
        <p:nvSpPr>
          <p:cNvPr id="596" name="Google Shape;596;p62"/>
          <p:cNvSpPr txBox="1">
            <a:spLocks noGrp="1"/>
          </p:cNvSpPr>
          <p:nvPr>
            <p:ph type="body" idx="1"/>
          </p:nvPr>
        </p:nvSpPr>
        <p:spPr>
          <a:xfrm>
            <a:off x="371474" y="77391"/>
            <a:ext cx="8653500" cy="6240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2100"/>
              <a:buNone/>
            </a:pPr>
            <a:r>
              <a:rPr lang="en-US" dirty="0"/>
              <a:t>The tip of the iceberg…</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63"/>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457200" lvl="0" indent="-228600" algn="l" rtl="0">
              <a:lnSpc>
                <a:spcPct val="90000"/>
              </a:lnSpc>
              <a:spcBef>
                <a:spcPts val="800"/>
              </a:spcBef>
              <a:spcAft>
                <a:spcPts val="0"/>
              </a:spcAft>
              <a:buSzPts val="2100"/>
              <a:buNone/>
            </a:pPr>
            <a:r>
              <a:rPr lang="en-US"/>
              <a:t>Ask the audience </a:t>
            </a:r>
            <a:endParaRPr/>
          </a:p>
        </p:txBody>
      </p:sp>
      <p:pic>
        <p:nvPicPr>
          <p:cNvPr id="602" name="Google Shape;602;p63" descr="A picture containing clothing, footwear, clipart, drawing&#10;&#10;Description automatically generated"/>
          <p:cNvPicPr preferRelativeResize="0"/>
          <p:nvPr/>
        </p:nvPicPr>
        <p:blipFill rotWithShape="1">
          <a:blip r:embed="rId3">
            <a:alphaModFix/>
          </a:blip>
          <a:srcRect/>
          <a:stretch/>
        </p:blipFill>
        <p:spPr>
          <a:xfrm>
            <a:off x="4804533" y="897816"/>
            <a:ext cx="3563119" cy="3816104"/>
          </a:xfrm>
          <a:prstGeom prst="rect">
            <a:avLst/>
          </a:prstGeom>
          <a:noFill/>
          <a:ln>
            <a:noFill/>
          </a:ln>
        </p:spPr>
      </p:pic>
      <p:sp>
        <p:nvSpPr>
          <p:cNvPr id="603" name="Google Shape;603;p63"/>
          <p:cNvSpPr txBox="1"/>
          <p:nvPr/>
        </p:nvSpPr>
        <p:spPr>
          <a:xfrm>
            <a:off x="449580" y="1531620"/>
            <a:ext cx="4046220"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dirty="0">
                <a:solidFill>
                  <a:srgbClr val="000000"/>
                </a:solidFill>
                <a:latin typeface="Arial" panose="020B0604020202020204" pitchFamily="34" charset="0"/>
                <a:ea typeface="Montserrat"/>
                <a:cs typeface="Arial" panose="020B0604020202020204" pitchFamily="34" charset="0"/>
                <a:sym typeface="Montserrat"/>
              </a:rPr>
              <a:t>SHARE YOUR EXPERIENCES AND  ASK ANY QUESTIONS </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2553412da8f_1_124"/>
          <p:cNvSpPr txBox="1">
            <a:spLocks noGrp="1"/>
          </p:cNvSpPr>
          <p:nvPr>
            <p:ph type="title" idx="2"/>
          </p:nvPr>
        </p:nvSpPr>
        <p:spPr>
          <a:xfrm>
            <a:off x="3809951" y="2125844"/>
            <a:ext cx="5264700" cy="916200"/>
          </a:xfrm>
          <a:prstGeom prst="rect">
            <a:avLst/>
          </a:prstGeom>
          <a:noFill/>
          <a:ln>
            <a:noFill/>
          </a:ln>
        </p:spPr>
        <p:txBody>
          <a:bodyPr spcFirstLastPara="1" wrap="square" lIns="34275" tIns="34275" rIns="34275" bIns="34275" anchor="ctr" anchorCtr="0">
            <a:noAutofit/>
          </a:bodyPr>
          <a:lstStyle/>
          <a:p>
            <a:pPr marL="0" lvl="0" indent="0" algn="l" rtl="0">
              <a:lnSpc>
                <a:spcPct val="90000"/>
              </a:lnSpc>
              <a:spcBef>
                <a:spcPts val="0"/>
              </a:spcBef>
              <a:spcAft>
                <a:spcPts val="0"/>
              </a:spcAft>
              <a:buSzPts val="3800"/>
              <a:buNone/>
            </a:pPr>
            <a:r>
              <a:rPr lang="en-US" sz="5300"/>
              <a:t>1, 2, 3… Yenza!</a:t>
            </a:r>
            <a:endParaRPr sz="5300"/>
          </a:p>
        </p:txBody>
      </p:sp>
      <p:sp>
        <p:nvSpPr>
          <p:cNvPr id="401" name="Google Shape;401;g2553412da8f_1_124"/>
          <p:cNvSpPr txBox="1">
            <a:spLocks noGrp="1"/>
          </p:cNvSpPr>
          <p:nvPr>
            <p:ph type="title" idx="3"/>
          </p:nvPr>
        </p:nvSpPr>
        <p:spPr>
          <a:xfrm>
            <a:off x="3779001" y="3135559"/>
            <a:ext cx="4995000" cy="916200"/>
          </a:xfrm>
          <a:prstGeom prst="rect">
            <a:avLst/>
          </a:prstGeom>
          <a:noFill/>
          <a:ln>
            <a:noFill/>
          </a:ln>
        </p:spPr>
        <p:txBody>
          <a:bodyPr spcFirstLastPara="1" wrap="square" lIns="34275" tIns="34275" rIns="34275" bIns="34275" anchor="ctr" anchorCtr="0">
            <a:noAutofit/>
          </a:bodyPr>
          <a:lstStyle/>
          <a:p>
            <a:pPr marL="0" lvl="0" indent="0" algn="l" rtl="0">
              <a:lnSpc>
                <a:spcPct val="90000"/>
              </a:lnSpc>
              <a:spcBef>
                <a:spcPts val="0"/>
              </a:spcBef>
              <a:spcAft>
                <a:spcPts val="0"/>
              </a:spcAft>
              <a:buSzPts val="1700"/>
              <a:buNone/>
            </a:pPr>
            <a:r>
              <a:rPr lang="en-US" sz="2000"/>
              <a:t>Accessing the GEC Trial’s Inclination Assessment on TeacherConnect</a:t>
            </a:r>
            <a:r>
              <a:rPr lang="en-US" sz="2000" i="1"/>
              <a:t>chat</a:t>
            </a:r>
            <a:endParaRPr sz="2000" i="1">
              <a:solidFill>
                <a:srgbClr val="E93C8C"/>
              </a:solidFill>
            </a:endParaRPr>
          </a:p>
        </p:txBody>
      </p:sp>
      <p:grpSp>
        <p:nvGrpSpPr>
          <p:cNvPr id="402" name="Google Shape;402;g2553412da8f_1_124"/>
          <p:cNvGrpSpPr/>
          <p:nvPr/>
        </p:nvGrpSpPr>
        <p:grpSpPr>
          <a:xfrm>
            <a:off x="-44325" y="-41650"/>
            <a:ext cx="9470524" cy="5222725"/>
            <a:chOff x="-44325" y="-41650"/>
            <a:chExt cx="9470524" cy="5222725"/>
          </a:xfrm>
        </p:grpSpPr>
        <p:pic>
          <p:nvPicPr>
            <p:cNvPr id="403" name="Google Shape;403;g2553412da8f_1_124"/>
            <p:cNvPicPr preferRelativeResize="0"/>
            <p:nvPr/>
          </p:nvPicPr>
          <p:blipFill rotWithShape="1">
            <a:blip r:embed="rId3">
              <a:alphaModFix/>
            </a:blip>
            <a:srcRect l="1370"/>
            <a:stretch/>
          </p:blipFill>
          <p:spPr>
            <a:xfrm>
              <a:off x="-44325" y="-41650"/>
              <a:ext cx="9470524" cy="5222725"/>
            </a:xfrm>
            <a:prstGeom prst="rect">
              <a:avLst/>
            </a:prstGeom>
            <a:noFill/>
            <a:ln>
              <a:noFill/>
            </a:ln>
          </p:spPr>
        </p:pic>
        <p:sp>
          <p:nvSpPr>
            <p:cNvPr id="404" name="Google Shape;404;g2553412da8f_1_124"/>
            <p:cNvSpPr txBox="1"/>
            <p:nvPr/>
          </p:nvSpPr>
          <p:spPr>
            <a:xfrm>
              <a:off x="412025" y="1634250"/>
              <a:ext cx="4419900" cy="3247800"/>
            </a:xfrm>
            <a:prstGeom prst="rect">
              <a:avLst/>
            </a:prstGeom>
            <a:solidFill>
              <a:srgbClr val="76C1A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200" b="1">
                  <a:solidFill>
                    <a:schemeClr val="lt1"/>
                  </a:solidFill>
                  <a:latin typeface="Helvetica Neue"/>
                  <a:ea typeface="Helvetica Neue"/>
                  <a:cs typeface="Helvetica Neue"/>
                  <a:sym typeface="Helvetica Neue"/>
                </a:rPr>
                <a:t>Thank </a:t>
              </a:r>
              <a:endParaRPr sz="9200" b="1">
                <a:solidFill>
                  <a:schemeClr val="lt1"/>
                </a:solidFill>
                <a:latin typeface="Helvetica Neue"/>
                <a:ea typeface="Helvetica Neue"/>
                <a:cs typeface="Helvetica Neue"/>
                <a:sym typeface="Helvetica Neue"/>
              </a:endParaRPr>
            </a:p>
            <a:p>
              <a:pPr marL="0" lvl="0" indent="0" algn="l" rtl="0">
                <a:spcBef>
                  <a:spcPts val="0"/>
                </a:spcBef>
                <a:spcAft>
                  <a:spcPts val="0"/>
                </a:spcAft>
                <a:buNone/>
              </a:pPr>
              <a:r>
                <a:rPr lang="en-US" sz="9200" b="1">
                  <a:solidFill>
                    <a:schemeClr val="lt1"/>
                  </a:solidFill>
                  <a:latin typeface="Helvetica Neue"/>
                  <a:ea typeface="Helvetica Neue"/>
                  <a:cs typeface="Helvetica Neue"/>
                  <a:sym typeface="Helvetica Neue"/>
                </a:rPr>
                <a:t>you.</a:t>
              </a:r>
              <a:endParaRPr sz="9200" b="1">
                <a:solidFill>
                  <a:schemeClr val="lt1"/>
                </a:solidFill>
                <a:latin typeface="Helvetica Neue"/>
                <a:ea typeface="Helvetica Neue"/>
                <a:cs typeface="Helvetica Neue"/>
                <a:sym typeface="Helvetica Neue"/>
              </a:endParaRPr>
            </a:p>
            <a:p>
              <a:pPr marL="0" lvl="0" indent="0" algn="l" rtl="0">
                <a:spcBef>
                  <a:spcPts val="0"/>
                </a:spcBef>
                <a:spcAft>
                  <a:spcPts val="0"/>
                </a:spcAft>
                <a:buNone/>
              </a:pPr>
              <a:endParaRPr sz="1500" b="1">
                <a:latin typeface="Helvetica Neue"/>
                <a:ea typeface="Helvetica Neue"/>
                <a:cs typeface="Helvetica Neue"/>
                <a:sym typeface="Helvetica Neue"/>
              </a:endParaRPr>
            </a:p>
          </p:txBody>
        </p:sp>
      </p:grpSp>
      <p:pic>
        <p:nvPicPr>
          <p:cNvPr id="2" name="Google Shape;609;p64">
            <a:extLst>
              <a:ext uri="{FF2B5EF4-FFF2-40B4-BE49-F238E27FC236}">
                <a16:creationId xmlns:a16="http://schemas.microsoft.com/office/drawing/2014/main" id="{ADD1E7D6-FC0A-6F57-9280-3EB7B141F2B4}"/>
              </a:ext>
            </a:extLst>
          </p:cNvPr>
          <p:cNvPicPr preferRelativeResize="0"/>
          <p:nvPr/>
        </p:nvPicPr>
        <p:blipFill rotWithShape="1">
          <a:blip r:embed="rId4">
            <a:alphaModFix/>
          </a:blip>
          <a:srcRect/>
          <a:stretch/>
        </p:blipFill>
        <p:spPr>
          <a:xfrm>
            <a:off x="6781274" y="1261241"/>
            <a:ext cx="1133015" cy="11468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6C1A1"/>
        </a:solidFill>
        <a:effectLst/>
      </p:bgPr>
    </p:bg>
    <p:spTree>
      <p:nvGrpSpPr>
        <p:cNvPr id="1" name="Shape 171"/>
        <p:cNvGrpSpPr/>
        <p:nvPr/>
      </p:nvGrpSpPr>
      <p:grpSpPr>
        <a:xfrm>
          <a:off x="0" y="0"/>
          <a:ext cx="0" cy="0"/>
          <a:chOff x="0" y="0"/>
          <a:chExt cx="0" cy="0"/>
        </a:xfrm>
      </p:grpSpPr>
      <p:sp>
        <p:nvSpPr>
          <p:cNvPr id="172" name="Google Shape;172;p9"/>
          <p:cNvSpPr txBox="1">
            <a:spLocks noGrp="1"/>
          </p:cNvSpPr>
          <p:nvPr>
            <p:ph type="title" idx="4294967295"/>
          </p:nvPr>
        </p:nvSpPr>
        <p:spPr>
          <a:xfrm>
            <a:off x="362606" y="1259051"/>
            <a:ext cx="8982871" cy="213995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4500"/>
              <a:buFont typeface="Calibri"/>
              <a:buNone/>
            </a:pPr>
            <a:r>
              <a:rPr lang="en-US" sz="7200" b="1">
                <a:solidFill>
                  <a:schemeClr val="lt1"/>
                </a:solidFill>
                <a:latin typeface="Arial"/>
                <a:ea typeface="Arial"/>
                <a:cs typeface="Arial"/>
                <a:sym typeface="Arial"/>
              </a:rPr>
              <a:t>INTRODUCTION </a:t>
            </a:r>
            <a:endParaRPr sz="7200" b="1">
              <a:solidFill>
                <a:schemeClr val="lt1"/>
              </a:solidFill>
              <a:latin typeface="Arial"/>
              <a:ea typeface="Arial"/>
              <a:cs typeface="Arial"/>
              <a:sym typeface="Arial"/>
            </a:endParaRPr>
          </a:p>
        </p:txBody>
      </p:sp>
      <p:sp>
        <p:nvSpPr>
          <p:cNvPr id="173" name="Google Shape;173;p9"/>
          <p:cNvSpPr txBox="1"/>
          <p:nvPr/>
        </p:nvSpPr>
        <p:spPr>
          <a:xfrm>
            <a:off x="400323" y="3108732"/>
            <a:ext cx="72174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1" u="none" strike="noStrike" cap="none">
                <a:solidFill>
                  <a:schemeClr val="lt1"/>
                </a:solidFill>
                <a:latin typeface="Calibri"/>
                <a:ea typeface="Calibri"/>
                <a:cs typeface="Calibri"/>
                <a:sym typeface="Calibri"/>
              </a:rPr>
              <a:t>Setting the scene </a:t>
            </a:r>
            <a:endParaRPr sz="1600" b="0" i="1"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457200" lvl="0" indent="-228600" algn="l" rtl="0">
              <a:lnSpc>
                <a:spcPct val="90000"/>
              </a:lnSpc>
              <a:spcBef>
                <a:spcPts val="800"/>
              </a:spcBef>
              <a:spcAft>
                <a:spcPts val="0"/>
              </a:spcAft>
              <a:buSzPts val="2100"/>
              <a:buNone/>
            </a:pPr>
            <a:r>
              <a:rPr lang="en-US" dirty="0"/>
              <a:t>Introduction</a:t>
            </a:r>
            <a:endParaRPr dirty="0"/>
          </a:p>
        </p:txBody>
      </p:sp>
      <p:sp>
        <p:nvSpPr>
          <p:cNvPr id="179" name="Google Shape;179;p10"/>
          <p:cNvSpPr txBox="1"/>
          <p:nvPr/>
        </p:nvSpPr>
        <p:spPr>
          <a:xfrm>
            <a:off x="762000" y="2118598"/>
            <a:ext cx="3863340"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a:solidFill>
                  <a:srgbClr val="000000"/>
                </a:solidFill>
                <a:latin typeface="Arial"/>
                <a:ea typeface="Arial"/>
                <a:cs typeface="Arial"/>
                <a:sym typeface="Arial"/>
              </a:rPr>
              <a:t>Why are we here?</a:t>
            </a:r>
            <a:endParaRPr sz="4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br>
              <a:rPr lang="en-US"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pic>
        <p:nvPicPr>
          <p:cNvPr id="180" name="Google Shape;180;p10"/>
          <p:cNvPicPr preferRelativeResize="0"/>
          <p:nvPr/>
        </p:nvPicPr>
        <p:blipFill rotWithShape="1">
          <a:blip r:embed="rId3">
            <a:alphaModFix/>
          </a:blip>
          <a:srcRect/>
          <a:stretch/>
        </p:blipFill>
        <p:spPr>
          <a:xfrm>
            <a:off x="4948239" y="1310506"/>
            <a:ext cx="2770822" cy="3520574"/>
          </a:xfrm>
          <a:prstGeom prst="rect">
            <a:avLst/>
          </a:prstGeom>
          <a:noFill/>
          <a:ln>
            <a:noFill/>
          </a:ln>
        </p:spPr>
      </p:pic>
      <p:pic>
        <p:nvPicPr>
          <p:cNvPr id="181" name="Google Shape;181;p10"/>
          <p:cNvPicPr preferRelativeResize="0"/>
          <p:nvPr/>
        </p:nvPicPr>
        <p:blipFill rotWithShape="1">
          <a:blip r:embed="rId4">
            <a:alphaModFix/>
          </a:blip>
          <a:srcRect/>
          <a:stretch/>
        </p:blipFill>
        <p:spPr>
          <a:xfrm>
            <a:off x="6623685" y="1255395"/>
            <a:ext cx="1428750" cy="1428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7" name="Picture 6">
            <a:extLst>
              <a:ext uri="{FF2B5EF4-FFF2-40B4-BE49-F238E27FC236}">
                <a16:creationId xmlns:a16="http://schemas.microsoft.com/office/drawing/2014/main" id="{F8EBDB03-C173-3731-5846-3C1C71D74881}"/>
              </a:ext>
            </a:extLst>
          </p:cNvPr>
          <p:cNvPicPr>
            <a:picLocks noChangeAspect="1"/>
          </p:cNvPicPr>
          <p:nvPr/>
        </p:nvPicPr>
        <p:blipFill>
          <a:blip r:embed="rId3"/>
          <a:stretch>
            <a:fillRect/>
          </a:stretch>
        </p:blipFill>
        <p:spPr>
          <a:xfrm rot="20902056">
            <a:off x="4827990" y="2074812"/>
            <a:ext cx="2083349" cy="2710547"/>
          </a:xfrm>
          <a:prstGeom prst="rect">
            <a:avLst/>
          </a:prstGeom>
        </p:spPr>
      </p:pic>
      <p:sp>
        <p:nvSpPr>
          <p:cNvPr id="186" name="Google Shape;186;p11"/>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38100" lvl="0" indent="0" algn="l" rtl="0">
              <a:lnSpc>
                <a:spcPct val="90000"/>
              </a:lnSpc>
              <a:spcBef>
                <a:spcPts val="800"/>
              </a:spcBef>
              <a:spcAft>
                <a:spcPts val="0"/>
              </a:spcAft>
              <a:buSzPts val="2100"/>
              <a:buNone/>
            </a:pPr>
            <a:r>
              <a:rPr lang="en-US"/>
              <a:t>Goal </a:t>
            </a:r>
            <a:endParaRPr/>
          </a:p>
        </p:txBody>
      </p:sp>
      <p:sp>
        <p:nvSpPr>
          <p:cNvPr id="187" name="Google Shape;187;p11"/>
          <p:cNvSpPr txBox="1">
            <a:spLocks noGrp="1"/>
          </p:cNvSpPr>
          <p:nvPr>
            <p:ph type="body" idx="2"/>
          </p:nvPr>
        </p:nvSpPr>
        <p:spPr>
          <a:xfrm>
            <a:off x="371475" y="932260"/>
            <a:ext cx="4368166" cy="3450300"/>
          </a:xfrm>
          <a:prstGeom prst="rect">
            <a:avLst/>
          </a:prstGeom>
          <a:noFill/>
          <a:ln>
            <a:noFill/>
          </a:ln>
        </p:spPr>
        <p:txBody>
          <a:bodyPr spcFirstLastPara="1" wrap="square" lIns="68575" tIns="34275" rIns="68575" bIns="34275" anchor="t" anchorCtr="0">
            <a:normAutofit fontScale="77500" lnSpcReduction="20000"/>
          </a:bodyPr>
          <a:lstStyle/>
          <a:p>
            <a:pPr marL="0" lvl="0" indent="0" algn="l" rtl="0">
              <a:lnSpc>
                <a:spcPct val="115000"/>
              </a:lnSpc>
              <a:spcBef>
                <a:spcPts val="800"/>
              </a:spcBef>
              <a:spcAft>
                <a:spcPts val="0"/>
              </a:spcAft>
              <a:buSzPct val="81081"/>
              <a:buNone/>
            </a:pPr>
            <a:r>
              <a:rPr lang="en-US" sz="2800" dirty="0">
                <a:latin typeface="Arial" panose="020B0604020202020204" pitchFamily="34" charset="0"/>
                <a:ea typeface="Montserrat"/>
                <a:cs typeface="Arial" panose="020B0604020202020204" pitchFamily="34" charset="0"/>
                <a:sym typeface="Montserrat"/>
              </a:rPr>
              <a:t>The goal of this workshop is to enable participants: </a:t>
            </a:r>
            <a:endParaRPr sz="2800" dirty="0">
              <a:latin typeface="Arial" panose="020B0604020202020204" pitchFamily="34" charset="0"/>
              <a:ea typeface="Montserrat"/>
              <a:cs typeface="Arial" panose="020B0604020202020204" pitchFamily="34" charset="0"/>
              <a:sym typeface="Montserrat"/>
            </a:endParaRPr>
          </a:p>
          <a:p>
            <a:pPr marL="457200" lvl="0" indent="-181609" algn="l" rtl="0">
              <a:lnSpc>
                <a:spcPct val="115000"/>
              </a:lnSpc>
              <a:spcBef>
                <a:spcPts val="800"/>
              </a:spcBef>
              <a:spcAft>
                <a:spcPts val="0"/>
              </a:spcAft>
              <a:buSzPct val="100000"/>
              <a:buChar char="●"/>
            </a:pPr>
            <a:r>
              <a:rPr lang="en-US" sz="2800" dirty="0">
                <a:latin typeface="Arial" panose="020B0604020202020204" pitchFamily="34" charset="0"/>
                <a:ea typeface="Montserrat"/>
                <a:cs typeface="Arial" panose="020B0604020202020204" pitchFamily="34" charset="0"/>
                <a:sym typeface="Montserrat"/>
              </a:rPr>
              <a:t>to </a:t>
            </a:r>
            <a:r>
              <a:rPr lang="en-US" sz="2800" b="1" dirty="0">
                <a:solidFill>
                  <a:srgbClr val="F58220"/>
                </a:solidFill>
                <a:latin typeface="Arial" panose="020B0604020202020204" pitchFamily="34" charset="0"/>
                <a:ea typeface="Montserrat"/>
                <a:cs typeface="Arial" panose="020B0604020202020204" pitchFamily="34" charset="0"/>
                <a:sym typeface="Montserrat"/>
              </a:rPr>
              <a:t>define </a:t>
            </a:r>
            <a:r>
              <a:rPr lang="en-US" sz="2800" dirty="0">
                <a:latin typeface="Arial" panose="020B0604020202020204" pitchFamily="34" charset="0"/>
                <a:ea typeface="Montserrat"/>
                <a:cs typeface="Arial" panose="020B0604020202020204" pitchFamily="34" charset="0"/>
                <a:sym typeface="Montserrat"/>
              </a:rPr>
              <a:t>21st-Century Skills</a:t>
            </a:r>
            <a:endParaRPr sz="2800" dirty="0">
              <a:latin typeface="Arial" panose="020B0604020202020204" pitchFamily="34" charset="0"/>
              <a:ea typeface="Montserrat"/>
              <a:cs typeface="Arial" panose="020B0604020202020204" pitchFamily="34" charset="0"/>
              <a:sym typeface="Montserrat"/>
            </a:endParaRPr>
          </a:p>
          <a:p>
            <a:pPr marL="457200" lvl="0" indent="-181609" algn="l" rtl="0">
              <a:lnSpc>
                <a:spcPct val="115000"/>
              </a:lnSpc>
              <a:spcBef>
                <a:spcPts val="0"/>
              </a:spcBef>
              <a:spcAft>
                <a:spcPts val="0"/>
              </a:spcAft>
              <a:buSzPct val="100000"/>
              <a:buChar char="●"/>
            </a:pPr>
            <a:r>
              <a:rPr lang="en-US" sz="2800" dirty="0">
                <a:latin typeface="Arial" panose="020B0604020202020204" pitchFamily="34" charset="0"/>
                <a:ea typeface="Montserrat"/>
                <a:cs typeface="Arial" panose="020B0604020202020204" pitchFamily="34" charset="0"/>
                <a:sym typeface="Montserrat"/>
              </a:rPr>
              <a:t>to </a:t>
            </a:r>
            <a:r>
              <a:rPr lang="en-US" sz="2800" b="1" dirty="0">
                <a:solidFill>
                  <a:schemeClr val="accent2"/>
                </a:solidFill>
                <a:latin typeface="Arial" panose="020B0604020202020204" pitchFamily="34" charset="0"/>
                <a:ea typeface="Montserrat"/>
                <a:cs typeface="Arial" panose="020B0604020202020204" pitchFamily="34" charset="0"/>
                <a:sym typeface="Montserrat"/>
              </a:rPr>
              <a:t>use</a:t>
            </a:r>
            <a:r>
              <a:rPr lang="en-US" sz="2800" dirty="0">
                <a:latin typeface="Arial" panose="020B0604020202020204" pitchFamily="34" charset="0"/>
                <a:ea typeface="Montserrat"/>
                <a:cs typeface="Arial" panose="020B0604020202020204" pitchFamily="34" charset="0"/>
                <a:sym typeface="Montserrat"/>
              </a:rPr>
              <a:t> a simple 21st-Century </a:t>
            </a:r>
            <a:r>
              <a:rPr lang="en-US" sz="2800" i="1" dirty="0">
                <a:latin typeface="Arial" panose="020B0604020202020204" pitchFamily="34" charset="0"/>
                <a:ea typeface="Montserrat"/>
                <a:cs typeface="Arial" panose="020B0604020202020204" pitchFamily="34" charset="0"/>
                <a:sym typeface="Montserrat"/>
              </a:rPr>
              <a:t>observation rubric</a:t>
            </a:r>
            <a:endParaRPr sz="2800" dirty="0">
              <a:latin typeface="Arial" panose="020B0604020202020204" pitchFamily="34" charset="0"/>
              <a:ea typeface="Montserrat"/>
              <a:cs typeface="Arial" panose="020B0604020202020204" pitchFamily="34" charset="0"/>
              <a:sym typeface="Montserrat"/>
            </a:endParaRPr>
          </a:p>
          <a:p>
            <a:pPr marL="0" lvl="0" indent="0" algn="l" rtl="0">
              <a:lnSpc>
                <a:spcPct val="115000"/>
              </a:lnSpc>
              <a:spcBef>
                <a:spcPts val="800"/>
              </a:spcBef>
              <a:spcAft>
                <a:spcPts val="0"/>
              </a:spcAft>
              <a:buSzPct val="96774"/>
              <a:buNone/>
            </a:pPr>
            <a:r>
              <a:rPr lang="en-US" sz="2800" dirty="0">
                <a:latin typeface="Arial" panose="020B0604020202020204" pitchFamily="34" charset="0"/>
                <a:ea typeface="Montserrat"/>
                <a:cs typeface="Arial" panose="020B0604020202020204" pitchFamily="34" charset="0"/>
                <a:sym typeface="Montserrat"/>
              </a:rPr>
              <a:t>So that participants can effectively and confidently </a:t>
            </a:r>
            <a:r>
              <a:rPr lang="en-US" sz="2800" b="1" dirty="0">
                <a:solidFill>
                  <a:srgbClr val="F58220"/>
                </a:solidFill>
                <a:latin typeface="Arial" panose="020B0604020202020204" pitchFamily="34" charset="0"/>
                <a:ea typeface="Montserrat"/>
                <a:cs typeface="Arial" panose="020B0604020202020204" pitchFamily="34" charset="0"/>
                <a:sym typeface="Montserrat"/>
              </a:rPr>
              <a:t>train other teachers.  </a:t>
            </a:r>
            <a:endParaRPr sz="2800" b="1" dirty="0">
              <a:solidFill>
                <a:srgbClr val="F58220"/>
              </a:solidFill>
              <a:latin typeface="Arial" panose="020B0604020202020204" pitchFamily="34" charset="0"/>
              <a:ea typeface="Montserrat"/>
              <a:cs typeface="Arial" panose="020B0604020202020204" pitchFamily="34" charset="0"/>
              <a:sym typeface="Montserrat"/>
            </a:endParaRPr>
          </a:p>
        </p:txBody>
      </p:sp>
      <p:pic>
        <p:nvPicPr>
          <p:cNvPr id="188" name="Google Shape;188;p11" descr="A picture containing cartoon, dance, art, illustration&#10;&#10;Description automatically generated"/>
          <p:cNvPicPr preferRelativeResize="0"/>
          <p:nvPr/>
        </p:nvPicPr>
        <p:blipFill rotWithShape="1">
          <a:blip r:embed="rId4">
            <a:alphaModFix/>
          </a:blip>
          <a:srcRect/>
          <a:stretch/>
        </p:blipFill>
        <p:spPr>
          <a:xfrm>
            <a:off x="8023860" y="0"/>
            <a:ext cx="982980" cy="784892"/>
          </a:xfrm>
          <a:prstGeom prst="rect">
            <a:avLst/>
          </a:prstGeom>
          <a:noFill/>
          <a:ln>
            <a:noFill/>
          </a:ln>
        </p:spPr>
      </p:pic>
      <p:pic>
        <p:nvPicPr>
          <p:cNvPr id="5" name="Picture 4">
            <a:extLst>
              <a:ext uri="{FF2B5EF4-FFF2-40B4-BE49-F238E27FC236}">
                <a16:creationId xmlns:a16="http://schemas.microsoft.com/office/drawing/2014/main" id="{CB4D44E5-9BE9-7AED-31BF-1F67E12ED490}"/>
              </a:ext>
            </a:extLst>
          </p:cNvPr>
          <p:cNvPicPr>
            <a:picLocks noChangeAspect="1"/>
          </p:cNvPicPr>
          <p:nvPr/>
        </p:nvPicPr>
        <p:blipFill>
          <a:blip r:embed="rId5"/>
          <a:stretch>
            <a:fillRect/>
          </a:stretch>
        </p:blipFill>
        <p:spPr>
          <a:xfrm rot="326452">
            <a:off x="6118140" y="1213820"/>
            <a:ext cx="2880678" cy="14898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a:spLocks noGrp="1"/>
          </p:cNvSpPr>
          <p:nvPr>
            <p:ph type="body" idx="2"/>
          </p:nvPr>
        </p:nvSpPr>
        <p:spPr>
          <a:xfrm>
            <a:off x="371475" y="932260"/>
            <a:ext cx="6219826" cy="3450300"/>
          </a:xfrm>
          <a:prstGeom prst="rect">
            <a:avLst/>
          </a:prstGeom>
          <a:noFill/>
          <a:ln>
            <a:noFill/>
          </a:ln>
        </p:spPr>
        <p:txBody>
          <a:bodyPr spcFirstLastPara="1" wrap="square" lIns="68575" tIns="34275" rIns="68575" bIns="34275" anchor="t" anchorCtr="0">
            <a:normAutofit fontScale="92500" lnSpcReduction="10000"/>
          </a:bodyPr>
          <a:lstStyle/>
          <a:p>
            <a:pPr marL="457200" lvl="0" indent="-228600" algn="l" rtl="0">
              <a:lnSpc>
                <a:spcPct val="107000"/>
              </a:lnSpc>
              <a:spcBef>
                <a:spcPts val="800"/>
              </a:spcBef>
              <a:spcAft>
                <a:spcPts val="0"/>
              </a:spcAft>
              <a:buSzPct val="116665"/>
              <a:buNone/>
            </a:pPr>
            <a:r>
              <a:rPr lang="en-US" sz="1800" b="1" dirty="0">
                <a:latin typeface="Arial" panose="020B0604020202020204" pitchFamily="34" charset="0"/>
                <a:ea typeface="Montserrat"/>
                <a:cs typeface="Arial" panose="020B0604020202020204" pitchFamily="34" charset="0"/>
                <a:sym typeface="Montserrat"/>
              </a:rPr>
              <a:t>The outcome of this workshop is:</a:t>
            </a:r>
            <a:endParaRPr sz="1800" dirty="0">
              <a:latin typeface="Arial" panose="020B0604020202020204" pitchFamily="34" charset="0"/>
              <a:ea typeface="Montserrat"/>
              <a:cs typeface="Arial" panose="020B0604020202020204" pitchFamily="34" charset="0"/>
              <a:sym typeface="Montserrat"/>
            </a:endParaRPr>
          </a:p>
          <a:p>
            <a:pPr marL="457200" lvl="0" indent="-228600" algn="l" rtl="0">
              <a:lnSpc>
                <a:spcPct val="107000"/>
              </a:lnSpc>
              <a:spcBef>
                <a:spcPts val="1600"/>
              </a:spcBef>
              <a:spcAft>
                <a:spcPts val="0"/>
              </a:spcAft>
              <a:buSzPct val="116665"/>
              <a:buNone/>
            </a:pPr>
            <a:r>
              <a:rPr lang="en-US" sz="1800" dirty="0">
                <a:latin typeface="Arial" panose="020B0604020202020204" pitchFamily="34" charset="0"/>
                <a:ea typeface="Montserrat"/>
                <a:cs typeface="Arial" panose="020B0604020202020204" pitchFamily="34" charset="0"/>
                <a:sym typeface="Montserrat"/>
              </a:rPr>
              <a:t>By the end of this workshop participants will be able to:</a:t>
            </a:r>
            <a:endParaRPr sz="1800" dirty="0">
              <a:latin typeface="Arial" panose="020B0604020202020204" pitchFamily="34" charset="0"/>
              <a:ea typeface="Montserrat"/>
              <a:cs typeface="Arial" panose="020B0604020202020204" pitchFamily="34" charset="0"/>
              <a:sym typeface="Montserrat"/>
            </a:endParaRPr>
          </a:p>
          <a:p>
            <a:pPr marL="742950" lvl="1" indent="-277177" algn="l" rtl="0">
              <a:lnSpc>
                <a:spcPct val="107000"/>
              </a:lnSpc>
              <a:spcBef>
                <a:spcPts val="1200"/>
              </a:spcBef>
              <a:spcAft>
                <a:spcPts val="0"/>
              </a:spcAft>
              <a:buSzPct val="100000"/>
              <a:buFont typeface="Arial"/>
              <a:buChar char="•"/>
            </a:pPr>
            <a:r>
              <a:rPr lang="en-US" dirty="0">
                <a:latin typeface="Arial" panose="020B0604020202020204" pitchFamily="34" charset="0"/>
                <a:ea typeface="Montserrat"/>
                <a:cs typeface="Arial" panose="020B0604020202020204" pitchFamily="34" charset="0"/>
                <a:sym typeface="Montserrat"/>
              </a:rPr>
              <a:t>Clearly articulate the </a:t>
            </a:r>
            <a:r>
              <a:rPr lang="en-US" b="1" dirty="0">
                <a:solidFill>
                  <a:srgbClr val="F58220"/>
                </a:solidFill>
                <a:latin typeface="Arial" panose="020B0604020202020204" pitchFamily="34" charset="0"/>
                <a:ea typeface="Montserrat"/>
                <a:cs typeface="Arial" panose="020B0604020202020204" pitchFamily="34" charset="0"/>
                <a:sym typeface="Montserrat"/>
              </a:rPr>
              <a:t>definition</a:t>
            </a:r>
            <a:r>
              <a:rPr lang="en-US" dirty="0">
                <a:latin typeface="Arial" panose="020B0604020202020204" pitchFamily="34" charset="0"/>
                <a:ea typeface="Montserrat"/>
                <a:cs typeface="Arial" panose="020B0604020202020204" pitchFamily="34" charset="0"/>
                <a:sym typeface="Montserrat"/>
              </a:rPr>
              <a:t> of specific 21st-Century Skills.</a:t>
            </a:r>
            <a:endParaRPr dirty="0">
              <a:latin typeface="Arial" panose="020B0604020202020204" pitchFamily="34" charset="0"/>
              <a:ea typeface="Montserrat"/>
              <a:cs typeface="Arial" panose="020B0604020202020204" pitchFamily="34" charset="0"/>
              <a:sym typeface="Montserrat"/>
            </a:endParaRPr>
          </a:p>
          <a:p>
            <a:pPr marL="742950" lvl="1" indent="-277177" algn="l" rtl="0">
              <a:lnSpc>
                <a:spcPct val="107000"/>
              </a:lnSpc>
              <a:spcBef>
                <a:spcPts val="1200"/>
              </a:spcBef>
              <a:spcAft>
                <a:spcPts val="0"/>
              </a:spcAft>
              <a:buSzPct val="100000"/>
              <a:buFont typeface="Arial"/>
              <a:buChar char="•"/>
            </a:pPr>
            <a:r>
              <a:rPr lang="en-US" dirty="0">
                <a:latin typeface="Arial" panose="020B0604020202020204" pitchFamily="34" charset="0"/>
                <a:ea typeface="Montserrat"/>
                <a:cs typeface="Arial" panose="020B0604020202020204" pitchFamily="34" charset="0"/>
                <a:sym typeface="Montserrat"/>
              </a:rPr>
              <a:t>Accurately </a:t>
            </a:r>
            <a:r>
              <a:rPr lang="en-US" b="1" dirty="0">
                <a:solidFill>
                  <a:srgbClr val="F58220"/>
                </a:solidFill>
                <a:latin typeface="Arial" panose="020B0604020202020204" pitchFamily="34" charset="0"/>
                <a:ea typeface="Montserrat"/>
                <a:cs typeface="Arial" panose="020B0604020202020204" pitchFamily="34" charset="0"/>
                <a:sym typeface="Montserrat"/>
              </a:rPr>
              <a:t>identify</a:t>
            </a:r>
            <a:r>
              <a:rPr lang="en-US" dirty="0">
                <a:latin typeface="Arial" panose="020B0604020202020204" pitchFamily="34" charset="0"/>
                <a:ea typeface="Montserrat"/>
                <a:cs typeface="Arial" panose="020B0604020202020204" pitchFamily="34" charset="0"/>
                <a:sym typeface="Montserrat"/>
              </a:rPr>
              <a:t> the presence of 21st-Century Skills.</a:t>
            </a:r>
            <a:endParaRPr dirty="0">
              <a:latin typeface="Arial" panose="020B0604020202020204" pitchFamily="34" charset="0"/>
              <a:ea typeface="Montserrat"/>
              <a:cs typeface="Arial" panose="020B0604020202020204" pitchFamily="34" charset="0"/>
              <a:sym typeface="Montserrat"/>
            </a:endParaRPr>
          </a:p>
          <a:p>
            <a:pPr marL="742950" lvl="1" indent="-277176" algn="l" rtl="0">
              <a:lnSpc>
                <a:spcPct val="107000"/>
              </a:lnSpc>
              <a:spcBef>
                <a:spcPts val="400"/>
              </a:spcBef>
              <a:spcAft>
                <a:spcPts val="0"/>
              </a:spcAft>
              <a:buSzPct val="100000"/>
              <a:buFont typeface="Arial"/>
              <a:buChar char="•"/>
            </a:pPr>
            <a:r>
              <a:rPr lang="en-US" dirty="0">
                <a:latin typeface="Arial" panose="020B0604020202020204" pitchFamily="34" charset="0"/>
                <a:ea typeface="Montserrat"/>
                <a:cs typeface="Arial" panose="020B0604020202020204" pitchFamily="34" charset="0"/>
                <a:sym typeface="Montserrat"/>
              </a:rPr>
              <a:t>Understand </a:t>
            </a:r>
            <a:r>
              <a:rPr lang="en-US" b="1" dirty="0">
                <a:solidFill>
                  <a:srgbClr val="F58220"/>
                </a:solidFill>
                <a:latin typeface="Arial" panose="020B0604020202020204" pitchFamily="34" charset="0"/>
                <a:ea typeface="Montserrat"/>
                <a:cs typeface="Arial" panose="020B0604020202020204" pitchFamily="34" charset="0"/>
                <a:sym typeface="Montserrat"/>
              </a:rPr>
              <a:t>principles from the science of lea</a:t>
            </a:r>
            <a:r>
              <a:rPr lang="en-US" b="1" dirty="0">
                <a:solidFill>
                  <a:schemeClr val="accent2"/>
                </a:solidFill>
                <a:latin typeface="Arial" panose="020B0604020202020204" pitchFamily="34" charset="0"/>
                <a:ea typeface="Montserrat"/>
                <a:cs typeface="Arial" panose="020B0604020202020204" pitchFamily="34" charset="0"/>
                <a:sym typeface="Montserrat"/>
              </a:rPr>
              <a:t>rning</a:t>
            </a:r>
            <a:r>
              <a:rPr lang="en-US" dirty="0">
                <a:latin typeface="Arial" panose="020B0604020202020204" pitchFamily="34" charset="0"/>
                <a:ea typeface="Montserrat"/>
                <a:cs typeface="Arial" panose="020B0604020202020204" pitchFamily="34" charset="0"/>
                <a:sym typeface="Montserrat"/>
              </a:rPr>
              <a:t> to integrate 21st-Century Skills into their teaching methodologies.</a:t>
            </a:r>
            <a:endParaRPr dirty="0">
              <a:latin typeface="Arial" panose="020B0604020202020204" pitchFamily="34" charset="0"/>
              <a:ea typeface="Montserrat"/>
              <a:cs typeface="Arial" panose="020B0604020202020204" pitchFamily="34" charset="0"/>
              <a:sym typeface="Montserrat"/>
            </a:endParaRPr>
          </a:p>
          <a:p>
            <a:pPr marL="742950" lvl="1" indent="-277176" algn="l" rtl="0">
              <a:lnSpc>
                <a:spcPct val="107000"/>
              </a:lnSpc>
              <a:spcBef>
                <a:spcPts val="400"/>
              </a:spcBef>
              <a:spcAft>
                <a:spcPts val="0"/>
              </a:spcAft>
              <a:buSzPct val="100000"/>
              <a:buFont typeface="Arial"/>
              <a:buChar char="•"/>
            </a:pPr>
            <a:r>
              <a:rPr lang="en-US" dirty="0">
                <a:latin typeface="Arial" panose="020B0604020202020204" pitchFamily="34" charset="0"/>
                <a:ea typeface="Montserrat"/>
                <a:cs typeface="Arial" panose="020B0604020202020204" pitchFamily="34" charset="0"/>
                <a:sym typeface="Montserrat"/>
              </a:rPr>
              <a:t>Understand how to grow the 21st-Century Skills through the </a:t>
            </a:r>
            <a:r>
              <a:rPr lang="en-US" b="1" dirty="0">
                <a:solidFill>
                  <a:schemeClr val="accent2"/>
                </a:solidFill>
                <a:latin typeface="Arial" panose="020B0604020202020204" pitchFamily="34" charset="0"/>
                <a:ea typeface="Montserrat"/>
                <a:cs typeface="Arial" panose="020B0604020202020204" pitchFamily="34" charset="0"/>
                <a:sym typeface="Montserrat"/>
              </a:rPr>
              <a:t>Integrated Projects</a:t>
            </a:r>
            <a:endParaRPr b="1" dirty="0">
              <a:solidFill>
                <a:schemeClr val="accent2"/>
              </a:solidFill>
              <a:latin typeface="Arial" panose="020B0604020202020204" pitchFamily="34" charset="0"/>
              <a:ea typeface="Montserrat"/>
              <a:cs typeface="Arial" panose="020B0604020202020204" pitchFamily="34" charset="0"/>
              <a:sym typeface="Montserrat"/>
            </a:endParaRPr>
          </a:p>
          <a:p>
            <a:pPr marL="457200" lvl="0" indent="-228600" algn="l" rtl="0">
              <a:lnSpc>
                <a:spcPct val="90000"/>
              </a:lnSpc>
              <a:spcBef>
                <a:spcPts val="1600"/>
              </a:spcBef>
              <a:spcAft>
                <a:spcPts val="0"/>
              </a:spcAft>
              <a:buSzPct val="150000"/>
              <a:buNone/>
            </a:pPr>
            <a:endParaRPr dirty="0"/>
          </a:p>
        </p:txBody>
      </p:sp>
      <p:pic>
        <p:nvPicPr>
          <p:cNvPr id="194" name="Google Shape;194;p12" descr="A cartoon of a person carrying a pencil&#10;&#10;Description automatically generated"/>
          <p:cNvPicPr preferRelativeResize="0"/>
          <p:nvPr/>
        </p:nvPicPr>
        <p:blipFill rotWithShape="1">
          <a:blip r:embed="rId3">
            <a:alphaModFix/>
          </a:blip>
          <a:srcRect/>
          <a:stretch/>
        </p:blipFill>
        <p:spPr>
          <a:xfrm>
            <a:off x="6368793" y="1280160"/>
            <a:ext cx="2056856" cy="3294130"/>
          </a:xfrm>
          <a:prstGeom prst="rect">
            <a:avLst/>
          </a:prstGeom>
          <a:noFill/>
          <a:ln>
            <a:noFill/>
          </a:ln>
        </p:spPr>
      </p:pic>
      <p:sp>
        <p:nvSpPr>
          <p:cNvPr id="195" name="Google Shape;195;p12"/>
          <p:cNvSpPr txBox="1">
            <a:spLocks noGrp="1"/>
          </p:cNvSpPr>
          <p:nvPr>
            <p:ph type="body" idx="1"/>
          </p:nvPr>
        </p:nvSpPr>
        <p:spPr>
          <a:xfrm>
            <a:off x="371474" y="77391"/>
            <a:ext cx="8653580" cy="624000"/>
          </a:xfrm>
          <a:prstGeom prst="rect">
            <a:avLst/>
          </a:prstGeom>
          <a:noFill/>
          <a:ln>
            <a:noFill/>
          </a:ln>
        </p:spPr>
        <p:txBody>
          <a:bodyPr spcFirstLastPara="1" wrap="square" lIns="68575" tIns="34275" rIns="68575" bIns="34275" anchor="t" anchorCtr="0">
            <a:normAutofit/>
          </a:bodyPr>
          <a:lstStyle/>
          <a:p>
            <a:pPr marL="457200" lvl="0" indent="-228600" algn="l" rtl="0">
              <a:lnSpc>
                <a:spcPct val="90000"/>
              </a:lnSpc>
              <a:spcBef>
                <a:spcPts val="800"/>
              </a:spcBef>
              <a:spcAft>
                <a:spcPts val="0"/>
              </a:spcAft>
              <a:buSzPts val="2100"/>
              <a:buNone/>
            </a:pPr>
            <a:r>
              <a:rPr lang="en-US"/>
              <a:t>Introduction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3"/>
          <p:cNvSpPr txBox="1">
            <a:spLocks noGrp="1"/>
          </p:cNvSpPr>
          <p:nvPr>
            <p:ph type="body" idx="1"/>
          </p:nvPr>
        </p:nvSpPr>
        <p:spPr>
          <a:xfrm>
            <a:off x="371474" y="77391"/>
            <a:ext cx="8681086" cy="624000"/>
          </a:xfrm>
          <a:prstGeom prst="rect">
            <a:avLst/>
          </a:prstGeom>
          <a:noFill/>
          <a:ln>
            <a:noFill/>
          </a:ln>
        </p:spPr>
        <p:txBody>
          <a:bodyPr spcFirstLastPara="1" wrap="square" lIns="68575" tIns="34275" rIns="68575" bIns="34275" anchor="t" anchorCtr="0">
            <a:noAutofit/>
          </a:bodyPr>
          <a:lstStyle/>
          <a:p>
            <a:pPr marL="38100" lvl="0" indent="0" algn="l" rtl="0">
              <a:lnSpc>
                <a:spcPct val="90000"/>
              </a:lnSpc>
              <a:spcBef>
                <a:spcPts val="800"/>
              </a:spcBef>
              <a:spcAft>
                <a:spcPts val="0"/>
              </a:spcAft>
              <a:buSzPts val="2100"/>
              <a:buNone/>
            </a:pPr>
            <a:r>
              <a:rPr lang="en-US"/>
              <a:t>The curious questions </a:t>
            </a:r>
            <a:endParaRPr/>
          </a:p>
        </p:txBody>
      </p:sp>
      <p:sp>
        <p:nvSpPr>
          <p:cNvPr id="201" name="Google Shape;201;p13"/>
          <p:cNvSpPr txBox="1">
            <a:spLocks noGrp="1"/>
          </p:cNvSpPr>
          <p:nvPr>
            <p:ph type="body" idx="2"/>
          </p:nvPr>
        </p:nvSpPr>
        <p:spPr>
          <a:xfrm>
            <a:off x="371475" y="932260"/>
            <a:ext cx="3994786" cy="3450300"/>
          </a:xfrm>
          <a:prstGeom prst="rect">
            <a:avLst/>
          </a:prstGeom>
          <a:noFill/>
          <a:ln>
            <a:noFill/>
          </a:ln>
        </p:spPr>
        <p:txBody>
          <a:bodyPr spcFirstLastPara="1" wrap="square" lIns="68575" tIns="34275" rIns="68575" bIns="34275" anchor="t" anchorCtr="0">
            <a:normAutofit fontScale="92500" lnSpcReduction="10000"/>
          </a:bodyPr>
          <a:lstStyle/>
          <a:p>
            <a:pPr marL="114300" lvl="0" indent="0" algn="l" rtl="0">
              <a:lnSpc>
                <a:spcPct val="107000"/>
              </a:lnSpc>
              <a:spcBef>
                <a:spcPts val="800"/>
              </a:spcBef>
              <a:spcAft>
                <a:spcPts val="0"/>
              </a:spcAft>
              <a:buSzPct val="91232"/>
              <a:buNone/>
            </a:pPr>
            <a:r>
              <a:rPr lang="en-US" sz="2301" dirty="0">
                <a:solidFill>
                  <a:srgbClr val="000000"/>
                </a:solidFill>
                <a:latin typeface="Arial" panose="020B0604020202020204" pitchFamily="34" charset="0"/>
                <a:ea typeface="Montserrat"/>
                <a:cs typeface="Arial" panose="020B0604020202020204" pitchFamily="34" charset="0"/>
                <a:sym typeface="Montserrat"/>
              </a:rPr>
              <a:t>We will explore how we</a:t>
            </a:r>
            <a:endParaRPr sz="1901" dirty="0">
              <a:latin typeface="Arial" panose="020B0604020202020204" pitchFamily="34" charset="0"/>
              <a:ea typeface="Montserrat"/>
              <a:cs typeface="Arial" panose="020B0604020202020204" pitchFamily="34" charset="0"/>
              <a:sym typeface="Montserrat"/>
            </a:endParaRPr>
          </a:p>
          <a:p>
            <a:pPr marL="457200" lvl="0" indent="-337622" algn="l" rtl="0">
              <a:lnSpc>
                <a:spcPct val="100000"/>
              </a:lnSpc>
              <a:spcBef>
                <a:spcPts val="1600"/>
              </a:spcBef>
              <a:spcAft>
                <a:spcPts val="0"/>
              </a:spcAft>
              <a:buSzPct val="113033"/>
              <a:buFont typeface="Arial"/>
              <a:buAutoNum type="arabicPeriod"/>
            </a:pPr>
            <a:r>
              <a:rPr lang="en-US" sz="2301" b="1" dirty="0">
                <a:solidFill>
                  <a:srgbClr val="F58220"/>
                </a:solidFill>
                <a:latin typeface="Arial" panose="020B0604020202020204" pitchFamily="34" charset="0"/>
                <a:ea typeface="Montserrat"/>
                <a:cs typeface="Arial" panose="020B0604020202020204" pitchFamily="34" charset="0"/>
                <a:sym typeface="Montserrat"/>
              </a:rPr>
              <a:t>Define</a:t>
            </a:r>
            <a:r>
              <a:rPr lang="en-US" sz="2301" dirty="0">
                <a:solidFill>
                  <a:srgbClr val="000000"/>
                </a:solidFill>
                <a:latin typeface="Arial" panose="020B0604020202020204" pitchFamily="34" charset="0"/>
                <a:ea typeface="Montserrat"/>
                <a:cs typeface="Arial" panose="020B0604020202020204" pitchFamily="34" charset="0"/>
                <a:sym typeface="Montserrat"/>
              </a:rPr>
              <a:t> what 21st-Century Skills are. </a:t>
            </a:r>
            <a:endParaRPr sz="2301" b="1" i="1" dirty="0">
              <a:solidFill>
                <a:srgbClr val="000000"/>
              </a:solidFill>
              <a:latin typeface="Arial" panose="020B0604020202020204" pitchFamily="34" charset="0"/>
              <a:ea typeface="Montserrat"/>
              <a:cs typeface="Arial" panose="020B0604020202020204" pitchFamily="34" charset="0"/>
              <a:sym typeface="Montserrat"/>
            </a:endParaRPr>
          </a:p>
          <a:p>
            <a:pPr marL="457200" lvl="0" indent="-337622" algn="l" rtl="0">
              <a:lnSpc>
                <a:spcPct val="100000"/>
              </a:lnSpc>
              <a:spcBef>
                <a:spcPts val="1600"/>
              </a:spcBef>
              <a:spcAft>
                <a:spcPts val="0"/>
              </a:spcAft>
              <a:buSzPct val="113033"/>
              <a:buFont typeface="Arial"/>
              <a:buAutoNum type="arabicPeriod"/>
            </a:pPr>
            <a:r>
              <a:rPr lang="en-US" sz="2301" b="1" dirty="0">
                <a:solidFill>
                  <a:srgbClr val="F58220"/>
                </a:solidFill>
                <a:latin typeface="Arial" panose="020B0604020202020204" pitchFamily="34" charset="0"/>
                <a:ea typeface="Montserrat"/>
                <a:cs typeface="Arial" panose="020B0604020202020204" pitchFamily="34" charset="0"/>
                <a:sym typeface="Montserrat"/>
              </a:rPr>
              <a:t>Identify</a:t>
            </a:r>
            <a:r>
              <a:rPr lang="en-US" sz="2301" dirty="0">
                <a:solidFill>
                  <a:srgbClr val="000000"/>
                </a:solidFill>
                <a:latin typeface="Arial" panose="020B0604020202020204" pitchFamily="34" charset="0"/>
                <a:ea typeface="Montserrat"/>
                <a:cs typeface="Arial" panose="020B0604020202020204" pitchFamily="34" charset="0"/>
                <a:sym typeface="Montserrat"/>
              </a:rPr>
              <a:t> these 21st-Century Skills </a:t>
            </a:r>
            <a:endParaRPr sz="2301" b="1" i="1" dirty="0">
              <a:solidFill>
                <a:srgbClr val="000000"/>
              </a:solidFill>
              <a:latin typeface="Arial" panose="020B0604020202020204" pitchFamily="34" charset="0"/>
              <a:ea typeface="Montserrat"/>
              <a:cs typeface="Arial" panose="020B0604020202020204" pitchFamily="34" charset="0"/>
              <a:sym typeface="Montserrat"/>
            </a:endParaRPr>
          </a:p>
          <a:p>
            <a:pPr marL="457200" lvl="0" indent="-322855" algn="l" rtl="0">
              <a:lnSpc>
                <a:spcPct val="100000"/>
              </a:lnSpc>
              <a:spcBef>
                <a:spcPts val="1600"/>
              </a:spcBef>
              <a:spcAft>
                <a:spcPts val="0"/>
              </a:spcAft>
              <a:buClr>
                <a:srgbClr val="000000"/>
              </a:buClr>
              <a:buSzPct val="100000"/>
              <a:buAutoNum type="arabicPeriod"/>
            </a:pPr>
            <a:r>
              <a:rPr lang="en-US" sz="2301" b="1" dirty="0">
                <a:solidFill>
                  <a:srgbClr val="F58220"/>
                </a:solidFill>
                <a:latin typeface="Arial" panose="020B0604020202020204" pitchFamily="34" charset="0"/>
                <a:ea typeface="Montserrat"/>
                <a:cs typeface="Arial" panose="020B0604020202020204" pitchFamily="34" charset="0"/>
                <a:sym typeface="Montserrat"/>
              </a:rPr>
              <a:t>Embed</a:t>
            </a:r>
            <a:r>
              <a:rPr lang="en-US" sz="2301" dirty="0">
                <a:solidFill>
                  <a:srgbClr val="000000"/>
                </a:solidFill>
                <a:latin typeface="Arial" panose="020B0604020202020204" pitchFamily="34" charset="0"/>
                <a:ea typeface="Montserrat"/>
                <a:cs typeface="Arial" panose="020B0604020202020204" pitchFamily="34" charset="0"/>
                <a:sym typeface="Montserrat"/>
              </a:rPr>
              <a:t> these 21st-Century Skills in teaching and learning – what the science of learning tells us. </a:t>
            </a:r>
            <a:endParaRPr sz="2301" dirty="0">
              <a:solidFill>
                <a:srgbClr val="000000"/>
              </a:solidFill>
              <a:latin typeface="Arial" panose="020B0604020202020204" pitchFamily="34" charset="0"/>
              <a:ea typeface="Montserrat"/>
              <a:cs typeface="Arial" panose="020B0604020202020204" pitchFamily="34" charset="0"/>
              <a:sym typeface="Montserrat"/>
            </a:endParaRPr>
          </a:p>
          <a:p>
            <a:pPr marL="114300" lvl="0" indent="0" algn="l" rtl="0">
              <a:lnSpc>
                <a:spcPct val="107000"/>
              </a:lnSpc>
              <a:spcBef>
                <a:spcPts val="1600"/>
              </a:spcBef>
              <a:spcAft>
                <a:spcPts val="0"/>
              </a:spcAft>
              <a:buSzPct val="150000"/>
              <a:buNone/>
            </a:pPr>
            <a:endParaRPr dirty="0">
              <a:solidFill>
                <a:srgbClr val="000000"/>
              </a:solidFill>
              <a:latin typeface="Calibri"/>
              <a:ea typeface="Calibri"/>
              <a:cs typeface="Calibri"/>
              <a:sym typeface="Calibri"/>
            </a:endParaRPr>
          </a:p>
          <a:p>
            <a:pPr marL="457200" lvl="0" indent="-228600" algn="l" rtl="0">
              <a:lnSpc>
                <a:spcPct val="90000"/>
              </a:lnSpc>
              <a:spcBef>
                <a:spcPts val="1600"/>
              </a:spcBef>
              <a:spcAft>
                <a:spcPts val="0"/>
              </a:spcAft>
              <a:buSzPct val="150000"/>
              <a:buNone/>
            </a:pPr>
            <a:endParaRPr dirty="0"/>
          </a:p>
        </p:txBody>
      </p:sp>
      <p:sp>
        <p:nvSpPr>
          <p:cNvPr id="202" name="Google Shape;202;p13"/>
          <p:cNvSpPr txBox="1"/>
          <p:nvPr/>
        </p:nvSpPr>
        <p:spPr>
          <a:xfrm>
            <a:off x="4368035" y="1107510"/>
            <a:ext cx="4686600" cy="3786647"/>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800"/>
              </a:spcBef>
              <a:spcAft>
                <a:spcPts val="0"/>
              </a:spcAft>
              <a:buClr>
                <a:srgbClr val="000000"/>
              </a:buClr>
              <a:buSzPts val="1700"/>
              <a:buFont typeface="Arial"/>
              <a:buNone/>
            </a:pPr>
            <a:r>
              <a:rPr lang="en-US" sz="1700" b="0" i="0" u="none" strike="noStrike" cap="none" dirty="0">
                <a:solidFill>
                  <a:schemeClr val="dk1"/>
                </a:solidFill>
                <a:latin typeface="Arial" panose="020B0604020202020204" pitchFamily="34" charset="0"/>
                <a:ea typeface="Montserrat"/>
                <a:cs typeface="Arial" panose="020B0604020202020204" pitchFamily="34" charset="0"/>
                <a:sym typeface="Montserrat"/>
              </a:rPr>
              <a:t>We will answer the Curious Questions </a:t>
            </a:r>
            <a:endParaRPr sz="1700" b="0" i="0" u="none" strike="noStrike" cap="none" dirty="0">
              <a:solidFill>
                <a:schemeClr val="dk1"/>
              </a:solidFill>
              <a:latin typeface="Arial" panose="020B0604020202020204" pitchFamily="34" charset="0"/>
              <a:ea typeface="Montserrat"/>
              <a:cs typeface="Arial" panose="020B0604020202020204" pitchFamily="34" charset="0"/>
              <a:sym typeface="Montserrat"/>
            </a:endParaRPr>
          </a:p>
          <a:p>
            <a:pPr marL="0" marR="0" lvl="0" indent="0" algn="ctr" rtl="0">
              <a:lnSpc>
                <a:spcPct val="90000"/>
              </a:lnSpc>
              <a:spcBef>
                <a:spcPts val="800"/>
              </a:spcBef>
              <a:spcAft>
                <a:spcPts val="0"/>
              </a:spcAft>
              <a:buClr>
                <a:srgbClr val="000000"/>
              </a:buClr>
              <a:buSzPts val="600"/>
              <a:buFont typeface="Arial"/>
              <a:buNone/>
            </a:pPr>
            <a:endParaRPr sz="600" b="0" i="1" u="none" strike="noStrike" cap="none" dirty="0">
              <a:solidFill>
                <a:schemeClr val="dk1"/>
              </a:solidFill>
              <a:latin typeface="Arial" panose="020B0604020202020204" pitchFamily="34" charset="0"/>
              <a:ea typeface="Montserrat"/>
              <a:cs typeface="Arial" panose="020B0604020202020204" pitchFamily="34" charset="0"/>
              <a:sym typeface="Montserrat"/>
            </a:endParaRPr>
          </a:p>
          <a:p>
            <a:pPr marL="0" marR="0" lvl="0" indent="0" algn="ctr" rtl="0">
              <a:lnSpc>
                <a:spcPct val="90000"/>
              </a:lnSpc>
              <a:spcBef>
                <a:spcPts val="800"/>
              </a:spcBef>
              <a:spcAft>
                <a:spcPts val="0"/>
              </a:spcAft>
              <a:buClr>
                <a:srgbClr val="000000"/>
              </a:buClr>
              <a:buSzPts val="1700"/>
              <a:buFont typeface="Arial"/>
              <a:buNone/>
            </a:pPr>
            <a:r>
              <a:rPr lang="en-US" sz="1700" b="0" i="1" u="none" strike="noStrike" cap="none" dirty="0">
                <a:solidFill>
                  <a:schemeClr val="dk1"/>
                </a:solidFill>
                <a:latin typeface="Arial" panose="020B0604020202020204" pitchFamily="34" charset="0"/>
                <a:ea typeface="Montserrat"/>
                <a:cs typeface="Arial" panose="020B0604020202020204" pitchFamily="34" charset="0"/>
                <a:sym typeface="Montserrat"/>
              </a:rPr>
              <a:t>Revisit  -  What are 21st-Century Skills and </a:t>
            </a:r>
            <a:r>
              <a:rPr lang="en-US" sz="1700" b="0" i="1" u="sng" strike="noStrike" cap="none" dirty="0">
                <a:solidFill>
                  <a:schemeClr val="dk1"/>
                </a:solidFill>
                <a:latin typeface="Arial" panose="020B0604020202020204" pitchFamily="34" charset="0"/>
                <a:ea typeface="Montserrat"/>
                <a:cs typeface="Arial" panose="020B0604020202020204" pitchFamily="34" charset="0"/>
                <a:sym typeface="Montserrat"/>
              </a:rPr>
              <a:t>why</a:t>
            </a:r>
            <a:r>
              <a:rPr lang="en-US" sz="1700" b="0" i="1" u="none" strike="noStrike" cap="none" dirty="0">
                <a:solidFill>
                  <a:schemeClr val="dk1"/>
                </a:solidFill>
                <a:latin typeface="Arial" panose="020B0604020202020204" pitchFamily="34" charset="0"/>
                <a:ea typeface="Montserrat"/>
                <a:cs typeface="Arial" panose="020B0604020202020204" pitchFamily="34" charset="0"/>
                <a:sym typeface="Montserrat"/>
              </a:rPr>
              <a:t> do we need them?</a:t>
            </a:r>
            <a:endParaRPr sz="1700" b="0" i="1" u="none" strike="noStrike" cap="none" dirty="0">
              <a:solidFill>
                <a:schemeClr val="dk1"/>
              </a:solidFill>
              <a:latin typeface="Arial" panose="020B0604020202020204" pitchFamily="34" charset="0"/>
              <a:ea typeface="Montserrat"/>
              <a:cs typeface="Arial" panose="020B0604020202020204" pitchFamily="34" charset="0"/>
              <a:sym typeface="Montserrat"/>
            </a:endParaRPr>
          </a:p>
          <a:p>
            <a:pPr marL="0" marR="0" lvl="0" indent="0" algn="ctr" rtl="0">
              <a:lnSpc>
                <a:spcPct val="90000"/>
              </a:lnSpc>
              <a:spcBef>
                <a:spcPts val="800"/>
              </a:spcBef>
              <a:spcAft>
                <a:spcPts val="0"/>
              </a:spcAft>
              <a:buClr>
                <a:srgbClr val="000000"/>
              </a:buClr>
              <a:buSzPts val="700"/>
              <a:buFont typeface="Arial"/>
              <a:buNone/>
            </a:pPr>
            <a:endParaRPr sz="700" b="0" i="1" u="none" strike="noStrike" cap="none" dirty="0">
              <a:solidFill>
                <a:schemeClr val="dk1"/>
              </a:solidFill>
              <a:latin typeface="Arial" panose="020B0604020202020204" pitchFamily="34" charset="0"/>
              <a:ea typeface="Montserrat"/>
              <a:cs typeface="Arial" panose="020B0604020202020204" pitchFamily="34" charset="0"/>
              <a:sym typeface="Montserrat"/>
            </a:endParaRPr>
          </a:p>
          <a:p>
            <a:pPr marL="0" marR="0" lvl="0" indent="0" algn="ctr" rtl="0">
              <a:lnSpc>
                <a:spcPct val="90000"/>
              </a:lnSpc>
              <a:spcBef>
                <a:spcPts val="800"/>
              </a:spcBef>
              <a:spcAft>
                <a:spcPts val="0"/>
              </a:spcAft>
              <a:buClr>
                <a:srgbClr val="000000"/>
              </a:buClr>
              <a:buSzPts val="1700"/>
              <a:buFont typeface="Arial"/>
              <a:buNone/>
            </a:pPr>
            <a:r>
              <a:rPr lang="en-US" sz="1700" i="1" dirty="0">
                <a:solidFill>
                  <a:schemeClr val="dk1"/>
                </a:solidFill>
                <a:latin typeface="Arial" panose="020B0604020202020204" pitchFamily="34" charset="0"/>
                <a:ea typeface="Montserrat"/>
                <a:cs typeface="Arial" panose="020B0604020202020204" pitchFamily="34" charset="0"/>
                <a:sym typeface="Montserrat"/>
              </a:rPr>
              <a:t>How do we </a:t>
            </a:r>
            <a:r>
              <a:rPr lang="en-US" sz="1700" i="1" u="sng" dirty="0">
                <a:solidFill>
                  <a:schemeClr val="dk1"/>
                </a:solidFill>
                <a:latin typeface="Arial" panose="020B0604020202020204" pitchFamily="34" charset="0"/>
                <a:ea typeface="Montserrat"/>
                <a:cs typeface="Arial" panose="020B0604020202020204" pitchFamily="34" charset="0"/>
                <a:sym typeface="Montserrat"/>
              </a:rPr>
              <a:t>define </a:t>
            </a:r>
            <a:r>
              <a:rPr lang="en-US" sz="1700" i="1" dirty="0">
                <a:solidFill>
                  <a:schemeClr val="dk1"/>
                </a:solidFill>
                <a:latin typeface="Arial" panose="020B0604020202020204" pitchFamily="34" charset="0"/>
                <a:ea typeface="Montserrat"/>
                <a:cs typeface="Arial" panose="020B0604020202020204" pitchFamily="34" charset="0"/>
                <a:sym typeface="Montserrat"/>
              </a:rPr>
              <a:t>21st-Century Skills </a:t>
            </a:r>
            <a:endParaRPr sz="1700" i="1" dirty="0">
              <a:solidFill>
                <a:schemeClr val="dk1"/>
              </a:solidFill>
              <a:latin typeface="Arial" panose="020B0604020202020204" pitchFamily="34" charset="0"/>
              <a:ea typeface="Montserrat"/>
              <a:cs typeface="Arial" panose="020B0604020202020204" pitchFamily="34" charset="0"/>
              <a:sym typeface="Montserrat"/>
            </a:endParaRPr>
          </a:p>
          <a:p>
            <a:pPr marL="0" marR="0" lvl="0" indent="0" algn="ctr" rtl="0">
              <a:lnSpc>
                <a:spcPct val="90000"/>
              </a:lnSpc>
              <a:spcBef>
                <a:spcPts val="800"/>
              </a:spcBef>
              <a:spcAft>
                <a:spcPts val="0"/>
              </a:spcAft>
              <a:buClr>
                <a:srgbClr val="000000"/>
              </a:buClr>
              <a:buSzPts val="1700"/>
              <a:buFont typeface="Arial"/>
              <a:buNone/>
            </a:pPr>
            <a:endParaRPr sz="400" i="1" dirty="0">
              <a:solidFill>
                <a:schemeClr val="dk1"/>
              </a:solidFill>
              <a:latin typeface="Arial" panose="020B0604020202020204" pitchFamily="34" charset="0"/>
              <a:ea typeface="Montserrat"/>
              <a:cs typeface="Arial" panose="020B0604020202020204" pitchFamily="34" charset="0"/>
              <a:sym typeface="Montserrat"/>
            </a:endParaRPr>
          </a:p>
          <a:p>
            <a:pPr marL="0" marR="0" lvl="0" indent="0" algn="ctr" rtl="0">
              <a:lnSpc>
                <a:spcPct val="90000"/>
              </a:lnSpc>
              <a:spcBef>
                <a:spcPts val="800"/>
              </a:spcBef>
              <a:spcAft>
                <a:spcPts val="0"/>
              </a:spcAft>
              <a:buClr>
                <a:srgbClr val="000000"/>
              </a:buClr>
              <a:buSzPts val="1700"/>
              <a:buFont typeface="Arial"/>
              <a:buNone/>
            </a:pPr>
            <a:r>
              <a:rPr lang="en-US" sz="1700" b="0" i="1" u="none" strike="noStrike" cap="none" dirty="0">
                <a:solidFill>
                  <a:schemeClr val="dk1"/>
                </a:solidFill>
                <a:latin typeface="Arial" panose="020B0604020202020204" pitchFamily="34" charset="0"/>
                <a:ea typeface="Montserrat"/>
                <a:cs typeface="Arial" panose="020B0604020202020204" pitchFamily="34" charset="0"/>
                <a:sym typeface="Montserrat"/>
              </a:rPr>
              <a:t>How do we </a:t>
            </a:r>
            <a:r>
              <a:rPr lang="en-US" sz="1700" b="0" i="1" u="sng" strike="noStrike" cap="none" dirty="0">
                <a:solidFill>
                  <a:schemeClr val="dk1"/>
                </a:solidFill>
                <a:latin typeface="Arial" panose="020B0604020202020204" pitchFamily="34" charset="0"/>
                <a:ea typeface="Montserrat"/>
                <a:cs typeface="Arial" panose="020B0604020202020204" pitchFamily="34" charset="0"/>
                <a:sym typeface="Montserrat"/>
              </a:rPr>
              <a:t>identify </a:t>
            </a:r>
            <a:r>
              <a:rPr lang="en-US" sz="1700" b="0" i="1" u="none" strike="noStrike" cap="none" dirty="0">
                <a:solidFill>
                  <a:schemeClr val="dk1"/>
                </a:solidFill>
                <a:latin typeface="Arial" panose="020B0604020202020204" pitchFamily="34" charset="0"/>
                <a:ea typeface="Montserrat"/>
                <a:cs typeface="Arial" panose="020B0604020202020204" pitchFamily="34" charset="0"/>
                <a:sym typeface="Montserrat"/>
              </a:rPr>
              <a:t>these 21st-Century Skills?</a:t>
            </a:r>
            <a:endParaRPr sz="1700" b="0" i="1" u="none" strike="noStrike" cap="none" dirty="0">
              <a:solidFill>
                <a:schemeClr val="dk1"/>
              </a:solidFill>
              <a:latin typeface="Arial" panose="020B0604020202020204" pitchFamily="34" charset="0"/>
              <a:ea typeface="Montserrat"/>
              <a:cs typeface="Arial" panose="020B0604020202020204" pitchFamily="34" charset="0"/>
              <a:sym typeface="Montserrat"/>
            </a:endParaRPr>
          </a:p>
          <a:p>
            <a:pPr marL="0" marR="0" lvl="0" indent="0" algn="ctr" rtl="0">
              <a:lnSpc>
                <a:spcPct val="90000"/>
              </a:lnSpc>
              <a:spcBef>
                <a:spcPts val="800"/>
              </a:spcBef>
              <a:spcAft>
                <a:spcPts val="0"/>
              </a:spcAft>
              <a:buClr>
                <a:srgbClr val="000000"/>
              </a:buClr>
              <a:buSzPts val="800"/>
              <a:buFont typeface="Arial"/>
              <a:buNone/>
            </a:pPr>
            <a:endParaRPr sz="800" b="0" i="1" u="none" strike="noStrike" cap="none" dirty="0">
              <a:solidFill>
                <a:schemeClr val="dk1"/>
              </a:solidFill>
              <a:latin typeface="Arial" panose="020B0604020202020204" pitchFamily="34" charset="0"/>
              <a:ea typeface="Montserrat"/>
              <a:cs typeface="Arial" panose="020B0604020202020204" pitchFamily="34" charset="0"/>
              <a:sym typeface="Montserrat"/>
            </a:endParaRPr>
          </a:p>
          <a:p>
            <a:pPr marL="0" marR="0" lvl="0" indent="0" algn="ctr" rtl="0">
              <a:lnSpc>
                <a:spcPct val="90000"/>
              </a:lnSpc>
              <a:spcBef>
                <a:spcPts val="800"/>
              </a:spcBef>
              <a:spcAft>
                <a:spcPts val="0"/>
              </a:spcAft>
              <a:buClr>
                <a:srgbClr val="000000"/>
              </a:buClr>
              <a:buSzPts val="1700"/>
              <a:buFont typeface="Arial"/>
              <a:buNone/>
            </a:pPr>
            <a:r>
              <a:rPr lang="en-US" sz="1700" b="0" i="1" u="none" strike="noStrike" cap="none" dirty="0">
                <a:solidFill>
                  <a:schemeClr val="dk1"/>
                </a:solidFill>
                <a:latin typeface="Arial" panose="020B0604020202020204" pitchFamily="34" charset="0"/>
                <a:ea typeface="Montserrat"/>
                <a:cs typeface="Arial" panose="020B0604020202020204" pitchFamily="34" charset="0"/>
                <a:sym typeface="Montserrat"/>
              </a:rPr>
              <a:t>How can we </a:t>
            </a:r>
            <a:r>
              <a:rPr lang="en-US" sz="1700" b="0" i="1" u="sng" strike="noStrike" cap="none" dirty="0">
                <a:solidFill>
                  <a:schemeClr val="dk1"/>
                </a:solidFill>
                <a:latin typeface="Arial" panose="020B0604020202020204" pitchFamily="34" charset="0"/>
                <a:ea typeface="Montserrat"/>
                <a:cs typeface="Arial" panose="020B0604020202020204" pitchFamily="34" charset="0"/>
                <a:sym typeface="Montserrat"/>
              </a:rPr>
              <a:t>embed </a:t>
            </a:r>
            <a:r>
              <a:rPr lang="en-US" sz="1700" b="0" i="1" u="none" strike="noStrike" cap="none" dirty="0">
                <a:solidFill>
                  <a:schemeClr val="dk1"/>
                </a:solidFill>
                <a:latin typeface="Arial" panose="020B0604020202020204" pitchFamily="34" charset="0"/>
                <a:ea typeface="Montserrat"/>
                <a:cs typeface="Arial" panose="020B0604020202020204" pitchFamily="34" charset="0"/>
                <a:sym typeface="Montserrat"/>
              </a:rPr>
              <a:t>these 21st-Century Skills into our teaching and learning? What are the conditions needed to successfully grow learners’ 21st-Century Skills? </a:t>
            </a:r>
            <a:endParaRPr sz="1700" b="0" i="1" u="none" strike="noStrike" cap="none" dirty="0">
              <a:solidFill>
                <a:schemeClr val="dk1"/>
              </a:solidFill>
              <a:latin typeface="Arial" panose="020B0604020202020204" pitchFamily="34" charset="0"/>
              <a:ea typeface="Montserrat"/>
              <a:cs typeface="Arial" panose="020B0604020202020204" pitchFamily="34" charset="0"/>
              <a:sym typeface="Montserrat"/>
            </a:endParaRPr>
          </a:p>
          <a:p>
            <a:pPr marL="0" marR="0" lvl="0" indent="0" algn="ctr" rtl="0">
              <a:lnSpc>
                <a:spcPct val="90000"/>
              </a:lnSpc>
              <a:spcBef>
                <a:spcPts val="800"/>
              </a:spcBef>
              <a:spcAft>
                <a:spcPts val="0"/>
              </a:spcAft>
              <a:buClr>
                <a:srgbClr val="000000"/>
              </a:buClr>
              <a:buSzPts val="800"/>
              <a:buFont typeface="Arial"/>
              <a:buNone/>
            </a:pPr>
            <a:endParaRPr sz="800" b="0" i="1" u="none" strike="noStrike" cap="none"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1845</TotalTime>
  <Words>3010</Words>
  <Application>Microsoft Office PowerPoint</Application>
  <PresentationFormat>On-screen Show (16:9)</PresentationFormat>
  <Paragraphs>327</Paragraphs>
  <Slides>47</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Calibri</vt:lpstr>
      <vt:lpstr>Arial</vt:lpstr>
      <vt:lpstr>Roboto</vt:lpstr>
      <vt:lpstr>Montserrat Light</vt:lpstr>
      <vt:lpstr>Helvetica Neue</vt:lpstr>
      <vt:lpstr>Montserrat</vt:lpstr>
      <vt:lpstr>Office Theme</vt:lpstr>
      <vt:lpstr>1, 2, 3… Yenza!</vt:lpstr>
      <vt:lpstr>PowerPoint Presentation</vt:lpstr>
      <vt:lpstr>ICEBREAKER </vt:lpstr>
      <vt:lpstr>PowerPoint Presentation</vt:lpstr>
      <vt:lpstr>INTRODUCTION </vt:lpstr>
      <vt:lpstr>PowerPoint Presentation</vt:lpstr>
      <vt:lpstr>PowerPoint Presentation</vt:lpstr>
      <vt:lpstr>PowerPoint Presentation</vt:lpstr>
      <vt:lpstr>PowerPoint Presentation</vt:lpstr>
      <vt:lpstr>PowerPoint Presentation</vt:lpstr>
      <vt:lpstr>PowerPoint Presentation</vt:lpstr>
      <vt:lpstr>ACTIVITY 1: DEFINING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2: IDENTIFYING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3: REFLECTING  </vt:lpstr>
      <vt:lpstr>PowerPoint Presentation</vt:lpstr>
      <vt:lpstr>PowerPoint Presentation</vt:lpstr>
      <vt:lpstr>ACTIVITY 4: EMBEDDING  </vt:lpstr>
      <vt:lpstr>PowerPoint Presentation</vt:lpstr>
      <vt:lpstr>PowerPoint Presentation</vt:lpstr>
      <vt:lpstr>PowerPoint Presentation</vt:lpstr>
      <vt:lpstr>Activity 4: How do we create significant learning experiences? What does the science say?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2, 3… Yenza!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2, 3… Yenza!</dc:title>
  <dc:creator>Chetty, Mark</dc:creator>
  <cp:lastModifiedBy>Susannah Morcowitz</cp:lastModifiedBy>
  <cp:revision>14</cp:revision>
  <dcterms:modified xsi:type="dcterms:W3CDTF">2023-06-28T10:58:45Z</dcterms:modified>
</cp:coreProperties>
</file>