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48" r:id="rId2"/>
    <p:sldMasterId id="2147483686" r:id="rId3"/>
  </p:sldMasterIdLst>
  <p:notesMasterIdLst>
    <p:notesMasterId r:id="rId19"/>
  </p:notesMasterIdLst>
  <p:handoutMasterIdLst>
    <p:handoutMasterId r:id="rId20"/>
  </p:handoutMasterIdLst>
  <p:sldIdLst>
    <p:sldId id="256" r:id="rId4"/>
    <p:sldId id="318" r:id="rId5"/>
    <p:sldId id="327" r:id="rId6"/>
    <p:sldId id="298" r:id="rId7"/>
    <p:sldId id="291" r:id="rId8"/>
    <p:sldId id="295" r:id="rId9"/>
    <p:sldId id="294" r:id="rId10"/>
    <p:sldId id="326" r:id="rId11"/>
    <p:sldId id="320" r:id="rId12"/>
    <p:sldId id="321" r:id="rId13"/>
    <p:sldId id="322" r:id="rId14"/>
    <p:sldId id="293" r:id="rId15"/>
    <p:sldId id="325" r:id="rId16"/>
    <p:sldId id="288" r:id="rId17"/>
    <p:sldId id="260" r:id="rId18"/>
  </p:sldIdLst>
  <p:sldSz cx="12192000" cy="6858000"/>
  <p:notesSz cx="8972550" cy="7102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A5AB48-994B-4548-80F6-6FFF77707A3D}">
          <p14:sldIdLst>
            <p14:sldId id="256"/>
            <p14:sldId id="318"/>
            <p14:sldId id="327"/>
            <p14:sldId id="298"/>
            <p14:sldId id="291"/>
            <p14:sldId id="295"/>
            <p14:sldId id="294"/>
            <p14:sldId id="326"/>
            <p14:sldId id="320"/>
            <p14:sldId id="321"/>
            <p14:sldId id="322"/>
            <p14:sldId id="293"/>
            <p14:sldId id="325"/>
            <p14:sldId id="288"/>
            <p14:sldId id="26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1467"/>
    <a:srgbClr val="0072CE"/>
    <a:srgbClr val="FFFFFF"/>
    <a:srgbClr val="D8D9EB"/>
    <a:srgbClr val="4B5E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01"/>
    <p:restoredTop sz="26131" autoAdjust="0"/>
  </p:normalViewPr>
  <p:slideViewPr>
    <p:cSldViewPr snapToGrid="0" snapToObjects="1">
      <p:cViewPr varScale="1">
        <p:scale>
          <a:sx n="22" d="100"/>
          <a:sy n="22" d="100"/>
        </p:scale>
        <p:origin x="3187" y="3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6" d="100"/>
          <a:sy n="86" d="100"/>
        </p:scale>
        <p:origin x="2088" y="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E2C-4E48-B4A3-89AD98FD43AC}"/>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E2C-4E48-B4A3-89AD98FD43AC}"/>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E2C-4E48-B4A3-89AD98FD43AC}"/>
            </c:ext>
          </c:extLst>
        </c:ser>
        <c:dLbls>
          <c:showLegendKey val="0"/>
          <c:showVal val="0"/>
          <c:showCatName val="0"/>
          <c:showSerName val="0"/>
          <c:showPercent val="0"/>
          <c:showBubbleSize val="0"/>
        </c:dLbls>
        <c:gapWidth val="219"/>
        <c:overlap val="-27"/>
        <c:axId val="354283960"/>
        <c:axId val="511594544"/>
      </c:barChart>
      <c:catAx>
        <c:axId val="354283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1594544"/>
        <c:crosses val="autoZero"/>
        <c:auto val="1"/>
        <c:lblAlgn val="ctr"/>
        <c:lblOffset val="100"/>
        <c:noMultiLvlLbl val="0"/>
      </c:catAx>
      <c:valAx>
        <c:axId val="511594544"/>
        <c:scaling>
          <c:orientation val="minMax"/>
        </c:scaling>
        <c:delete val="0"/>
        <c:axPos val="l"/>
        <c:majorGridlines>
          <c:spPr>
            <a:ln w="9525" cap="flat" cmpd="sng" algn="ctr">
              <a:solidFill>
                <a:schemeClr val="accent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4283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FB5E9D-4C3C-4A5D-A282-6C218AF2A8DB}" type="doc">
      <dgm:prSet loTypeId="urn:microsoft.com/office/officeart/2005/8/layout/hList9" loCatId="list" qsTypeId="urn:microsoft.com/office/officeart/2005/8/quickstyle/simple1" qsCatId="simple" csTypeId="urn:microsoft.com/office/officeart/2005/8/colors/accent1_2" csCatId="accent1" phldr="0"/>
      <dgm:spPr/>
      <dgm:t>
        <a:bodyPr/>
        <a:lstStyle/>
        <a:p>
          <a:endParaRPr lang="en-ZA"/>
        </a:p>
      </dgm:t>
    </dgm:pt>
    <dgm:pt modelId="{43642E5B-A7EC-4099-B845-B922ED0DE404}">
      <dgm:prSet phldrT="[Text]" phldr="1"/>
      <dgm:spPr/>
      <dgm:t>
        <a:bodyPr/>
        <a:lstStyle/>
        <a:p>
          <a:endParaRPr lang="en-ZA"/>
        </a:p>
      </dgm:t>
    </dgm:pt>
    <dgm:pt modelId="{B3DF2326-41FC-4F32-ADD2-0F986E4EAB8D}" type="parTrans" cxnId="{BB2F618C-94AC-42FF-A2B1-B2DA05BA9C9F}">
      <dgm:prSet/>
      <dgm:spPr/>
      <dgm:t>
        <a:bodyPr/>
        <a:lstStyle/>
        <a:p>
          <a:endParaRPr lang="en-ZA"/>
        </a:p>
      </dgm:t>
    </dgm:pt>
    <dgm:pt modelId="{B6C2D832-71AA-4577-BD85-35FFE5A5B38D}" type="sibTrans" cxnId="{BB2F618C-94AC-42FF-A2B1-B2DA05BA9C9F}">
      <dgm:prSet/>
      <dgm:spPr/>
      <dgm:t>
        <a:bodyPr/>
        <a:lstStyle/>
        <a:p>
          <a:endParaRPr lang="en-ZA"/>
        </a:p>
      </dgm:t>
    </dgm:pt>
    <dgm:pt modelId="{7D6A0765-F143-4EEC-93A6-0095B425B0C8}">
      <dgm:prSet phldrT="[Text]" phldr="1"/>
      <dgm:spPr/>
      <dgm:t>
        <a:bodyPr/>
        <a:lstStyle/>
        <a:p>
          <a:endParaRPr lang="en-ZA"/>
        </a:p>
      </dgm:t>
    </dgm:pt>
    <dgm:pt modelId="{A33F2556-5700-4072-B125-B8BAD9F6E742}" type="parTrans" cxnId="{8760B77B-B35E-464A-9B3D-CFAADD6F18D1}">
      <dgm:prSet/>
      <dgm:spPr/>
      <dgm:t>
        <a:bodyPr/>
        <a:lstStyle/>
        <a:p>
          <a:endParaRPr lang="en-ZA"/>
        </a:p>
      </dgm:t>
    </dgm:pt>
    <dgm:pt modelId="{101F494C-51BE-4BE5-B0FA-50990785B553}" type="sibTrans" cxnId="{8760B77B-B35E-464A-9B3D-CFAADD6F18D1}">
      <dgm:prSet/>
      <dgm:spPr/>
      <dgm:t>
        <a:bodyPr/>
        <a:lstStyle/>
        <a:p>
          <a:endParaRPr lang="en-ZA"/>
        </a:p>
      </dgm:t>
    </dgm:pt>
    <dgm:pt modelId="{102BBC5B-42E6-45C3-8F1B-071FC3B73E24}">
      <dgm:prSet phldrT="[Text]" phldr="1"/>
      <dgm:spPr/>
      <dgm:t>
        <a:bodyPr/>
        <a:lstStyle/>
        <a:p>
          <a:endParaRPr lang="en-ZA"/>
        </a:p>
      </dgm:t>
    </dgm:pt>
    <dgm:pt modelId="{7FCC1913-4A62-4E1A-80F4-92444522C957}" type="parTrans" cxnId="{DC0AC46F-D0F0-47B1-AE23-9B5CEC5FF33A}">
      <dgm:prSet/>
      <dgm:spPr/>
      <dgm:t>
        <a:bodyPr/>
        <a:lstStyle/>
        <a:p>
          <a:endParaRPr lang="en-ZA"/>
        </a:p>
      </dgm:t>
    </dgm:pt>
    <dgm:pt modelId="{34171F6F-864F-4EBD-B3A2-2B48F03DAFB6}" type="sibTrans" cxnId="{DC0AC46F-D0F0-47B1-AE23-9B5CEC5FF33A}">
      <dgm:prSet/>
      <dgm:spPr/>
      <dgm:t>
        <a:bodyPr/>
        <a:lstStyle/>
        <a:p>
          <a:endParaRPr lang="en-ZA"/>
        </a:p>
      </dgm:t>
    </dgm:pt>
    <dgm:pt modelId="{CC94F826-EED7-4867-B2E2-F96D1B8B9F89}">
      <dgm:prSet phldrT="[Text]" phldr="1"/>
      <dgm:spPr/>
      <dgm:t>
        <a:bodyPr/>
        <a:lstStyle/>
        <a:p>
          <a:endParaRPr lang="en-ZA"/>
        </a:p>
      </dgm:t>
    </dgm:pt>
    <dgm:pt modelId="{F62E26FE-C50D-4261-9A99-1C5B7F1952B5}" type="parTrans" cxnId="{9546F8D8-E0BD-4324-95DC-8200892770B0}">
      <dgm:prSet/>
      <dgm:spPr/>
      <dgm:t>
        <a:bodyPr/>
        <a:lstStyle/>
        <a:p>
          <a:endParaRPr lang="en-ZA"/>
        </a:p>
      </dgm:t>
    </dgm:pt>
    <dgm:pt modelId="{907AD327-91B4-475D-854E-977F4AAD5284}" type="sibTrans" cxnId="{9546F8D8-E0BD-4324-95DC-8200892770B0}">
      <dgm:prSet/>
      <dgm:spPr/>
      <dgm:t>
        <a:bodyPr/>
        <a:lstStyle/>
        <a:p>
          <a:endParaRPr lang="en-ZA"/>
        </a:p>
      </dgm:t>
    </dgm:pt>
    <dgm:pt modelId="{F7EE2189-13B6-4F11-B14A-543F43ED7857}">
      <dgm:prSet phldrT="[Text]" phldr="1"/>
      <dgm:spPr/>
      <dgm:t>
        <a:bodyPr/>
        <a:lstStyle/>
        <a:p>
          <a:endParaRPr lang="en-ZA"/>
        </a:p>
      </dgm:t>
    </dgm:pt>
    <dgm:pt modelId="{6E101316-F767-422A-9E36-1025A4C1C97F}" type="parTrans" cxnId="{2ECA3151-3B76-4E1B-B05C-D868C9EB59B1}">
      <dgm:prSet/>
      <dgm:spPr/>
      <dgm:t>
        <a:bodyPr/>
        <a:lstStyle/>
        <a:p>
          <a:endParaRPr lang="en-ZA"/>
        </a:p>
      </dgm:t>
    </dgm:pt>
    <dgm:pt modelId="{7DA92BE4-B01C-40A9-8657-0D201B139D6C}" type="sibTrans" cxnId="{2ECA3151-3B76-4E1B-B05C-D868C9EB59B1}">
      <dgm:prSet/>
      <dgm:spPr/>
      <dgm:t>
        <a:bodyPr/>
        <a:lstStyle/>
        <a:p>
          <a:endParaRPr lang="en-ZA"/>
        </a:p>
      </dgm:t>
    </dgm:pt>
    <dgm:pt modelId="{95A35F15-B588-4237-9619-68D74B6A08AE}">
      <dgm:prSet phldrT="[Text]" phldr="1"/>
      <dgm:spPr/>
      <dgm:t>
        <a:bodyPr/>
        <a:lstStyle/>
        <a:p>
          <a:endParaRPr lang="en-ZA"/>
        </a:p>
      </dgm:t>
    </dgm:pt>
    <dgm:pt modelId="{F5C8A6DB-A8DE-4054-98BC-C6AEA049F9FA}" type="parTrans" cxnId="{311DAB55-5914-4C0E-BE33-EF297BA992E7}">
      <dgm:prSet/>
      <dgm:spPr/>
      <dgm:t>
        <a:bodyPr/>
        <a:lstStyle/>
        <a:p>
          <a:endParaRPr lang="en-ZA"/>
        </a:p>
      </dgm:t>
    </dgm:pt>
    <dgm:pt modelId="{87EF052E-A4C6-4EA5-BE90-B6688887CFA8}" type="sibTrans" cxnId="{311DAB55-5914-4C0E-BE33-EF297BA992E7}">
      <dgm:prSet/>
      <dgm:spPr/>
      <dgm:t>
        <a:bodyPr/>
        <a:lstStyle/>
        <a:p>
          <a:endParaRPr lang="en-ZA"/>
        </a:p>
      </dgm:t>
    </dgm:pt>
    <dgm:pt modelId="{1CF143C2-FE89-46B9-871C-53398D06B1D1}" type="pres">
      <dgm:prSet presAssocID="{46FB5E9D-4C3C-4A5D-A282-6C218AF2A8DB}" presName="list" presStyleCnt="0">
        <dgm:presLayoutVars>
          <dgm:dir/>
          <dgm:animLvl val="lvl"/>
        </dgm:presLayoutVars>
      </dgm:prSet>
      <dgm:spPr/>
    </dgm:pt>
    <dgm:pt modelId="{5B3444A1-4949-41EC-9DC6-421DD6548375}" type="pres">
      <dgm:prSet presAssocID="{43642E5B-A7EC-4099-B845-B922ED0DE404}" presName="posSpace" presStyleCnt="0"/>
      <dgm:spPr/>
    </dgm:pt>
    <dgm:pt modelId="{F3F18994-A204-4A6A-AB0A-155AE83B432E}" type="pres">
      <dgm:prSet presAssocID="{43642E5B-A7EC-4099-B845-B922ED0DE404}" presName="vertFlow" presStyleCnt="0"/>
      <dgm:spPr/>
    </dgm:pt>
    <dgm:pt modelId="{CBFD5E7E-07FA-40BF-9A01-AB9B3F1E4C19}" type="pres">
      <dgm:prSet presAssocID="{43642E5B-A7EC-4099-B845-B922ED0DE404}" presName="topSpace" presStyleCnt="0"/>
      <dgm:spPr/>
    </dgm:pt>
    <dgm:pt modelId="{5E207A85-0CE1-418A-B2D1-D6188FBD17B4}" type="pres">
      <dgm:prSet presAssocID="{43642E5B-A7EC-4099-B845-B922ED0DE404}" presName="firstComp" presStyleCnt="0"/>
      <dgm:spPr/>
    </dgm:pt>
    <dgm:pt modelId="{E98948A7-DA4C-4492-AEAD-93786AC67CC9}" type="pres">
      <dgm:prSet presAssocID="{43642E5B-A7EC-4099-B845-B922ED0DE404}" presName="firstChild" presStyleLbl="bgAccFollowNode1" presStyleIdx="0" presStyleCnt="4"/>
      <dgm:spPr/>
    </dgm:pt>
    <dgm:pt modelId="{07B2AB9E-6004-47C6-AE99-8F81FCB51C09}" type="pres">
      <dgm:prSet presAssocID="{43642E5B-A7EC-4099-B845-B922ED0DE404}" presName="firstChildTx" presStyleLbl="bgAccFollowNode1" presStyleIdx="0" presStyleCnt="4">
        <dgm:presLayoutVars>
          <dgm:bulletEnabled val="1"/>
        </dgm:presLayoutVars>
      </dgm:prSet>
      <dgm:spPr/>
    </dgm:pt>
    <dgm:pt modelId="{1C1F9E77-C0B6-4F33-8E66-1B37CF561D64}" type="pres">
      <dgm:prSet presAssocID="{102BBC5B-42E6-45C3-8F1B-071FC3B73E24}" presName="comp" presStyleCnt="0"/>
      <dgm:spPr/>
    </dgm:pt>
    <dgm:pt modelId="{B942BDA9-7F77-4529-AD21-01AF3DEA4186}" type="pres">
      <dgm:prSet presAssocID="{102BBC5B-42E6-45C3-8F1B-071FC3B73E24}" presName="child" presStyleLbl="bgAccFollowNode1" presStyleIdx="1" presStyleCnt="4"/>
      <dgm:spPr/>
    </dgm:pt>
    <dgm:pt modelId="{CFBC7F63-4EAC-4356-B72F-387028834BF3}" type="pres">
      <dgm:prSet presAssocID="{102BBC5B-42E6-45C3-8F1B-071FC3B73E24}" presName="childTx" presStyleLbl="bgAccFollowNode1" presStyleIdx="1" presStyleCnt="4">
        <dgm:presLayoutVars>
          <dgm:bulletEnabled val="1"/>
        </dgm:presLayoutVars>
      </dgm:prSet>
      <dgm:spPr/>
    </dgm:pt>
    <dgm:pt modelId="{5C3EB1CC-4D23-4398-9A79-BF465BE1A4A6}" type="pres">
      <dgm:prSet presAssocID="{43642E5B-A7EC-4099-B845-B922ED0DE404}" presName="negSpace" presStyleCnt="0"/>
      <dgm:spPr/>
    </dgm:pt>
    <dgm:pt modelId="{5B9D472D-FB6B-44CC-A210-F6C72F991AB8}" type="pres">
      <dgm:prSet presAssocID="{43642E5B-A7EC-4099-B845-B922ED0DE404}" presName="circle" presStyleLbl="node1" presStyleIdx="0" presStyleCnt="2"/>
      <dgm:spPr/>
    </dgm:pt>
    <dgm:pt modelId="{1F46A128-7F04-4493-88A0-8AE32E161D48}" type="pres">
      <dgm:prSet presAssocID="{B6C2D832-71AA-4577-BD85-35FFE5A5B38D}" presName="transSpace" presStyleCnt="0"/>
      <dgm:spPr/>
    </dgm:pt>
    <dgm:pt modelId="{BBE638CC-4D5D-4981-8CE0-71B55991007E}" type="pres">
      <dgm:prSet presAssocID="{CC94F826-EED7-4867-B2E2-F96D1B8B9F89}" presName="posSpace" presStyleCnt="0"/>
      <dgm:spPr/>
    </dgm:pt>
    <dgm:pt modelId="{2F2D10FC-74ED-4BA1-B699-03623F074EA2}" type="pres">
      <dgm:prSet presAssocID="{CC94F826-EED7-4867-B2E2-F96D1B8B9F89}" presName="vertFlow" presStyleCnt="0"/>
      <dgm:spPr/>
    </dgm:pt>
    <dgm:pt modelId="{AF28BEBA-7D3F-4395-B2F7-8A30D74611F2}" type="pres">
      <dgm:prSet presAssocID="{CC94F826-EED7-4867-B2E2-F96D1B8B9F89}" presName="topSpace" presStyleCnt="0"/>
      <dgm:spPr/>
    </dgm:pt>
    <dgm:pt modelId="{3FAF31EB-11C4-417E-8DCE-44F9C74C4580}" type="pres">
      <dgm:prSet presAssocID="{CC94F826-EED7-4867-B2E2-F96D1B8B9F89}" presName="firstComp" presStyleCnt="0"/>
      <dgm:spPr/>
    </dgm:pt>
    <dgm:pt modelId="{23F7E8E2-2AE4-46D9-8E0E-88529A50E8E0}" type="pres">
      <dgm:prSet presAssocID="{CC94F826-EED7-4867-B2E2-F96D1B8B9F89}" presName="firstChild" presStyleLbl="bgAccFollowNode1" presStyleIdx="2" presStyleCnt="4"/>
      <dgm:spPr/>
    </dgm:pt>
    <dgm:pt modelId="{5038FEE2-EA11-4E5C-9E17-15785E27EEC6}" type="pres">
      <dgm:prSet presAssocID="{CC94F826-EED7-4867-B2E2-F96D1B8B9F89}" presName="firstChildTx" presStyleLbl="bgAccFollowNode1" presStyleIdx="2" presStyleCnt="4">
        <dgm:presLayoutVars>
          <dgm:bulletEnabled val="1"/>
        </dgm:presLayoutVars>
      </dgm:prSet>
      <dgm:spPr/>
    </dgm:pt>
    <dgm:pt modelId="{1D855139-48FD-43CD-AEC0-759951ADF338}" type="pres">
      <dgm:prSet presAssocID="{95A35F15-B588-4237-9619-68D74B6A08AE}" presName="comp" presStyleCnt="0"/>
      <dgm:spPr/>
    </dgm:pt>
    <dgm:pt modelId="{D2640FB9-0D88-48E4-AEE1-9A0F9C536421}" type="pres">
      <dgm:prSet presAssocID="{95A35F15-B588-4237-9619-68D74B6A08AE}" presName="child" presStyleLbl="bgAccFollowNode1" presStyleIdx="3" presStyleCnt="4"/>
      <dgm:spPr/>
    </dgm:pt>
    <dgm:pt modelId="{EFCDBEAD-4969-4F87-B90D-EC22A4EF39DD}" type="pres">
      <dgm:prSet presAssocID="{95A35F15-B588-4237-9619-68D74B6A08AE}" presName="childTx" presStyleLbl="bgAccFollowNode1" presStyleIdx="3" presStyleCnt="4">
        <dgm:presLayoutVars>
          <dgm:bulletEnabled val="1"/>
        </dgm:presLayoutVars>
      </dgm:prSet>
      <dgm:spPr/>
    </dgm:pt>
    <dgm:pt modelId="{00294E07-05A7-4B1B-B778-11E466069803}" type="pres">
      <dgm:prSet presAssocID="{CC94F826-EED7-4867-B2E2-F96D1B8B9F89}" presName="negSpace" presStyleCnt="0"/>
      <dgm:spPr/>
    </dgm:pt>
    <dgm:pt modelId="{36B5DF9B-33A4-4AC4-9794-FF5A4E5FE8A0}" type="pres">
      <dgm:prSet presAssocID="{CC94F826-EED7-4867-B2E2-F96D1B8B9F89}" presName="circle" presStyleLbl="node1" presStyleIdx="1" presStyleCnt="2"/>
      <dgm:spPr/>
    </dgm:pt>
  </dgm:ptLst>
  <dgm:cxnLst>
    <dgm:cxn modelId="{898A530C-FDF0-49A2-9FCA-A3129E946BF9}" type="presOf" srcId="{95A35F15-B588-4237-9619-68D74B6A08AE}" destId="{D2640FB9-0D88-48E4-AEE1-9A0F9C536421}" srcOrd="0" destOrd="0" presId="urn:microsoft.com/office/officeart/2005/8/layout/hList9"/>
    <dgm:cxn modelId="{8C382D1A-132C-4071-92BA-7A0EFC9E8BE8}" type="presOf" srcId="{F7EE2189-13B6-4F11-B14A-543F43ED7857}" destId="{5038FEE2-EA11-4E5C-9E17-15785E27EEC6}" srcOrd="1" destOrd="0" presId="urn:microsoft.com/office/officeart/2005/8/layout/hList9"/>
    <dgm:cxn modelId="{8F93722D-1FE4-409E-852D-30B9C808A413}" type="presOf" srcId="{CC94F826-EED7-4867-B2E2-F96D1B8B9F89}" destId="{36B5DF9B-33A4-4AC4-9794-FF5A4E5FE8A0}" srcOrd="0" destOrd="0" presId="urn:microsoft.com/office/officeart/2005/8/layout/hList9"/>
    <dgm:cxn modelId="{DC0AC46F-D0F0-47B1-AE23-9B5CEC5FF33A}" srcId="{43642E5B-A7EC-4099-B845-B922ED0DE404}" destId="{102BBC5B-42E6-45C3-8F1B-071FC3B73E24}" srcOrd="1" destOrd="0" parTransId="{7FCC1913-4A62-4E1A-80F4-92444522C957}" sibTransId="{34171F6F-864F-4EBD-B3A2-2B48F03DAFB6}"/>
    <dgm:cxn modelId="{2324D86F-F136-4081-A231-A620ACE345D5}" type="presOf" srcId="{46FB5E9D-4C3C-4A5D-A282-6C218AF2A8DB}" destId="{1CF143C2-FE89-46B9-871C-53398D06B1D1}" srcOrd="0" destOrd="0" presId="urn:microsoft.com/office/officeart/2005/8/layout/hList9"/>
    <dgm:cxn modelId="{2ECA3151-3B76-4E1B-B05C-D868C9EB59B1}" srcId="{CC94F826-EED7-4867-B2E2-F96D1B8B9F89}" destId="{F7EE2189-13B6-4F11-B14A-543F43ED7857}" srcOrd="0" destOrd="0" parTransId="{6E101316-F767-422A-9E36-1025A4C1C97F}" sibTransId="{7DA92BE4-B01C-40A9-8657-0D201B139D6C}"/>
    <dgm:cxn modelId="{311DAB55-5914-4C0E-BE33-EF297BA992E7}" srcId="{CC94F826-EED7-4867-B2E2-F96D1B8B9F89}" destId="{95A35F15-B588-4237-9619-68D74B6A08AE}" srcOrd="1" destOrd="0" parTransId="{F5C8A6DB-A8DE-4054-98BC-C6AEA049F9FA}" sibTransId="{87EF052E-A4C6-4EA5-BE90-B6688887CFA8}"/>
    <dgm:cxn modelId="{4C186556-30B2-4343-A232-9F5A7B903910}" type="presOf" srcId="{F7EE2189-13B6-4F11-B14A-543F43ED7857}" destId="{23F7E8E2-2AE4-46D9-8E0E-88529A50E8E0}" srcOrd="0" destOrd="0" presId="urn:microsoft.com/office/officeart/2005/8/layout/hList9"/>
    <dgm:cxn modelId="{8760B77B-B35E-464A-9B3D-CFAADD6F18D1}" srcId="{43642E5B-A7EC-4099-B845-B922ED0DE404}" destId="{7D6A0765-F143-4EEC-93A6-0095B425B0C8}" srcOrd="0" destOrd="0" parTransId="{A33F2556-5700-4072-B125-B8BAD9F6E742}" sibTransId="{101F494C-51BE-4BE5-B0FA-50990785B553}"/>
    <dgm:cxn modelId="{BB2F618C-94AC-42FF-A2B1-B2DA05BA9C9F}" srcId="{46FB5E9D-4C3C-4A5D-A282-6C218AF2A8DB}" destId="{43642E5B-A7EC-4099-B845-B922ED0DE404}" srcOrd="0" destOrd="0" parTransId="{B3DF2326-41FC-4F32-ADD2-0F986E4EAB8D}" sibTransId="{B6C2D832-71AA-4577-BD85-35FFE5A5B38D}"/>
    <dgm:cxn modelId="{2FE30A8D-026E-45EC-9389-6B1436BBF7F9}" type="presOf" srcId="{102BBC5B-42E6-45C3-8F1B-071FC3B73E24}" destId="{B942BDA9-7F77-4529-AD21-01AF3DEA4186}" srcOrd="0" destOrd="0" presId="urn:microsoft.com/office/officeart/2005/8/layout/hList9"/>
    <dgm:cxn modelId="{FEBF8293-E1C2-4E73-802F-7ED59CE45097}" type="presOf" srcId="{43642E5B-A7EC-4099-B845-B922ED0DE404}" destId="{5B9D472D-FB6B-44CC-A210-F6C72F991AB8}" srcOrd="0" destOrd="0" presId="urn:microsoft.com/office/officeart/2005/8/layout/hList9"/>
    <dgm:cxn modelId="{1C5F4196-B09D-4033-90A0-00EA33022CA3}" type="presOf" srcId="{95A35F15-B588-4237-9619-68D74B6A08AE}" destId="{EFCDBEAD-4969-4F87-B90D-EC22A4EF39DD}" srcOrd="1" destOrd="0" presId="urn:microsoft.com/office/officeart/2005/8/layout/hList9"/>
    <dgm:cxn modelId="{97AC8CB2-5473-48AE-8EF5-BBC543BBA83A}" type="presOf" srcId="{7D6A0765-F143-4EEC-93A6-0095B425B0C8}" destId="{E98948A7-DA4C-4492-AEAD-93786AC67CC9}" srcOrd="0" destOrd="0" presId="urn:microsoft.com/office/officeart/2005/8/layout/hList9"/>
    <dgm:cxn modelId="{46F9C8B4-7CB0-4528-B5EA-E3B818CEF3A5}" type="presOf" srcId="{102BBC5B-42E6-45C3-8F1B-071FC3B73E24}" destId="{CFBC7F63-4EAC-4356-B72F-387028834BF3}" srcOrd="1" destOrd="0" presId="urn:microsoft.com/office/officeart/2005/8/layout/hList9"/>
    <dgm:cxn modelId="{9546F8D8-E0BD-4324-95DC-8200892770B0}" srcId="{46FB5E9D-4C3C-4A5D-A282-6C218AF2A8DB}" destId="{CC94F826-EED7-4867-B2E2-F96D1B8B9F89}" srcOrd="1" destOrd="0" parTransId="{F62E26FE-C50D-4261-9A99-1C5B7F1952B5}" sibTransId="{907AD327-91B4-475D-854E-977F4AAD5284}"/>
    <dgm:cxn modelId="{ACDD98F1-65EC-4410-98F3-C83D31AB6727}" type="presOf" srcId="{7D6A0765-F143-4EEC-93A6-0095B425B0C8}" destId="{07B2AB9E-6004-47C6-AE99-8F81FCB51C09}" srcOrd="1" destOrd="0" presId="urn:microsoft.com/office/officeart/2005/8/layout/hList9"/>
    <dgm:cxn modelId="{5DC432A5-A1FA-4C57-B5AB-4834399468A1}" type="presParOf" srcId="{1CF143C2-FE89-46B9-871C-53398D06B1D1}" destId="{5B3444A1-4949-41EC-9DC6-421DD6548375}" srcOrd="0" destOrd="0" presId="urn:microsoft.com/office/officeart/2005/8/layout/hList9"/>
    <dgm:cxn modelId="{1515E235-BA98-4C04-8DB0-4FE38FE4B08F}" type="presParOf" srcId="{1CF143C2-FE89-46B9-871C-53398D06B1D1}" destId="{F3F18994-A204-4A6A-AB0A-155AE83B432E}" srcOrd="1" destOrd="0" presId="urn:microsoft.com/office/officeart/2005/8/layout/hList9"/>
    <dgm:cxn modelId="{DC0485C4-6A9C-4EC0-8C54-2728246FB433}" type="presParOf" srcId="{F3F18994-A204-4A6A-AB0A-155AE83B432E}" destId="{CBFD5E7E-07FA-40BF-9A01-AB9B3F1E4C19}" srcOrd="0" destOrd="0" presId="urn:microsoft.com/office/officeart/2005/8/layout/hList9"/>
    <dgm:cxn modelId="{AC83094B-380D-4C29-A3CA-8879A5969AE9}" type="presParOf" srcId="{F3F18994-A204-4A6A-AB0A-155AE83B432E}" destId="{5E207A85-0CE1-418A-B2D1-D6188FBD17B4}" srcOrd="1" destOrd="0" presId="urn:microsoft.com/office/officeart/2005/8/layout/hList9"/>
    <dgm:cxn modelId="{849C7EBB-D4C1-4AC0-B328-32BF57CBAEF3}" type="presParOf" srcId="{5E207A85-0CE1-418A-B2D1-D6188FBD17B4}" destId="{E98948A7-DA4C-4492-AEAD-93786AC67CC9}" srcOrd="0" destOrd="0" presId="urn:microsoft.com/office/officeart/2005/8/layout/hList9"/>
    <dgm:cxn modelId="{A00AB579-A8EF-423E-90E3-C9C3BA93E4D2}" type="presParOf" srcId="{5E207A85-0CE1-418A-B2D1-D6188FBD17B4}" destId="{07B2AB9E-6004-47C6-AE99-8F81FCB51C09}" srcOrd="1" destOrd="0" presId="urn:microsoft.com/office/officeart/2005/8/layout/hList9"/>
    <dgm:cxn modelId="{CFA632D4-76F0-4194-B628-241EACA0813F}" type="presParOf" srcId="{F3F18994-A204-4A6A-AB0A-155AE83B432E}" destId="{1C1F9E77-C0B6-4F33-8E66-1B37CF561D64}" srcOrd="2" destOrd="0" presId="urn:microsoft.com/office/officeart/2005/8/layout/hList9"/>
    <dgm:cxn modelId="{61DE7805-E2F5-4CD0-B957-B92315B1ADCD}" type="presParOf" srcId="{1C1F9E77-C0B6-4F33-8E66-1B37CF561D64}" destId="{B942BDA9-7F77-4529-AD21-01AF3DEA4186}" srcOrd="0" destOrd="0" presId="urn:microsoft.com/office/officeart/2005/8/layout/hList9"/>
    <dgm:cxn modelId="{C1257CC7-F1AD-4FD3-A3A4-C6D190BBCB3D}" type="presParOf" srcId="{1C1F9E77-C0B6-4F33-8E66-1B37CF561D64}" destId="{CFBC7F63-4EAC-4356-B72F-387028834BF3}" srcOrd="1" destOrd="0" presId="urn:microsoft.com/office/officeart/2005/8/layout/hList9"/>
    <dgm:cxn modelId="{C2EBB027-F74E-4E6E-AB45-D68F96812F5F}" type="presParOf" srcId="{1CF143C2-FE89-46B9-871C-53398D06B1D1}" destId="{5C3EB1CC-4D23-4398-9A79-BF465BE1A4A6}" srcOrd="2" destOrd="0" presId="urn:microsoft.com/office/officeart/2005/8/layout/hList9"/>
    <dgm:cxn modelId="{3691DD04-CC77-4104-8E9B-282A0A9E47C5}" type="presParOf" srcId="{1CF143C2-FE89-46B9-871C-53398D06B1D1}" destId="{5B9D472D-FB6B-44CC-A210-F6C72F991AB8}" srcOrd="3" destOrd="0" presId="urn:microsoft.com/office/officeart/2005/8/layout/hList9"/>
    <dgm:cxn modelId="{C1C38B19-805F-4031-A260-4325ABA90AAD}" type="presParOf" srcId="{1CF143C2-FE89-46B9-871C-53398D06B1D1}" destId="{1F46A128-7F04-4493-88A0-8AE32E161D48}" srcOrd="4" destOrd="0" presId="urn:microsoft.com/office/officeart/2005/8/layout/hList9"/>
    <dgm:cxn modelId="{B231C943-AB04-4441-9903-D2BDE03F2B72}" type="presParOf" srcId="{1CF143C2-FE89-46B9-871C-53398D06B1D1}" destId="{BBE638CC-4D5D-4981-8CE0-71B55991007E}" srcOrd="5" destOrd="0" presId="urn:microsoft.com/office/officeart/2005/8/layout/hList9"/>
    <dgm:cxn modelId="{4B9D626F-D079-4E26-9D7A-91653799EEA7}" type="presParOf" srcId="{1CF143C2-FE89-46B9-871C-53398D06B1D1}" destId="{2F2D10FC-74ED-4BA1-B699-03623F074EA2}" srcOrd="6" destOrd="0" presId="urn:microsoft.com/office/officeart/2005/8/layout/hList9"/>
    <dgm:cxn modelId="{E103C52F-FF5E-46FA-823C-1E4DEDCC532A}" type="presParOf" srcId="{2F2D10FC-74ED-4BA1-B699-03623F074EA2}" destId="{AF28BEBA-7D3F-4395-B2F7-8A30D74611F2}" srcOrd="0" destOrd="0" presId="urn:microsoft.com/office/officeart/2005/8/layout/hList9"/>
    <dgm:cxn modelId="{CA50D4B6-34F9-4827-8EEA-28647FDAC35C}" type="presParOf" srcId="{2F2D10FC-74ED-4BA1-B699-03623F074EA2}" destId="{3FAF31EB-11C4-417E-8DCE-44F9C74C4580}" srcOrd="1" destOrd="0" presId="urn:microsoft.com/office/officeart/2005/8/layout/hList9"/>
    <dgm:cxn modelId="{A1DC4F98-B3AD-4F1E-B8C5-890B31558A4D}" type="presParOf" srcId="{3FAF31EB-11C4-417E-8DCE-44F9C74C4580}" destId="{23F7E8E2-2AE4-46D9-8E0E-88529A50E8E0}" srcOrd="0" destOrd="0" presId="urn:microsoft.com/office/officeart/2005/8/layout/hList9"/>
    <dgm:cxn modelId="{70E1F4BF-EA02-40F6-A581-E70DB1896C40}" type="presParOf" srcId="{3FAF31EB-11C4-417E-8DCE-44F9C74C4580}" destId="{5038FEE2-EA11-4E5C-9E17-15785E27EEC6}" srcOrd="1" destOrd="0" presId="urn:microsoft.com/office/officeart/2005/8/layout/hList9"/>
    <dgm:cxn modelId="{D2F3F88D-7AB7-4984-BA84-C4208D3333ED}" type="presParOf" srcId="{2F2D10FC-74ED-4BA1-B699-03623F074EA2}" destId="{1D855139-48FD-43CD-AEC0-759951ADF338}" srcOrd="2" destOrd="0" presId="urn:microsoft.com/office/officeart/2005/8/layout/hList9"/>
    <dgm:cxn modelId="{1B113BD0-2EA6-4871-8EED-4CD3BD1A3433}" type="presParOf" srcId="{1D855139-48FD-43CD-AEC0-759951ADF338}" destId="{D2640FB9-0D88-48E4-AEE1-9A0F9C536421}" srcOrd="0" destOrd="0" presId="urn:microsoft.com/office/officeart/2005/8/layout/hList9"/>
    <dgm:cxn modelId="{55436771-5AE0-4C92-84B9-23B8339BA4E0}" type="presParOf" srcId="{1D855139-48FD-43CD-AEC0-759951ADF338}" destId="{EFCDBEAD-4969-4F87-B90D-EC22A4EF39DD}" srcOrd="1" destOrd="0" presId="urn:microsoft.com/office/officeart/2005/8/layout/hList9"/>
    <dgm:cxn modelId="{73A411E3-7833-431F-8EAE-97020A10BF04}" type="presParOf" srcId="{1CF143C2-FE89-46B9-871C-53398D06B1D1}" destId="{00294E07-05A7-4B1B-B778-11E466069803}" srcOrd="7" destOrd="0" presId="urn:microsoft.com/office/officeart/2005/8/layout/hList9"/>
    <dgm:cxn modelId="{A8DF9CB3-9278-4CA7-8F6F-2751C6FBEC97}" type="presParOf" srcId="{1CF143C2-FE89-46B9-871C-53398D06B1D1}" destId="{36B5DF9B-33A4-4AC4-9794-FF5A4E5FE8A0}" srcOrd="8"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3AD340-D292-4B7E-A7E8-30619C797428}"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A2A915C4-02A9-4567-A308-12017C76C87F}">
      <dgm:prSet/>
      <dgm:spPr/>
      <dgm:t>
        <a:bodyPr/>
        <a:lstStyle/>
        <a:p>
          <a:r>
            <a:rPr lang="en-US" baseline="0" dirty="0"/>
            <a:t>Take 5 minutes to reflect on what you think your role is in today’s classroom.</a:t>
          </a:r>
          <a:endParaRPr lang="en-US" dirty="0"/>
        </a:p>
      </dgm:t>
    </dgm:pt>
    <dgm:pt modelId="{35096C06-09B2-4AF8-BCF1-D9D17AC41CE2}" type="parTrans" cxnId="{607DB143-DDFA-4D24-801E-A3FE573EF50C}">
      <dgm:prSet/>
      <dgm:spPr/>
      <dgm:t>
        <a:bodyPr/>
        <a:lstStyle/>
        <a:p>
          <a:endParaRPr lang="en-US"/>
        </a:p>
      </dgm:t>
    </dgm:pt>
    <dgm:pt modelId="{9A6B0722-E3CA-4CD0-A10C-BCCC59DDF525}" type="sibTrans" cxnId="{607DB143-DDFA-4D24-801E-A3FE573EF50C}">
      <dgm:prSet/>
      <dgm:spPr/>
      <dgm:t>
        <a:bodyPr/>
        <a:lstStyle/>
        <a:p>
          <a:endParaRPr lang="en-US"/>
        </a:p>
      </dgm:t>
    </dgm:pt>
    <dgm:pt modelId="{86888F47-2DDC-4996-88C5-053BF3C20FD3}">
      <dgm:prSet/>
      <dgm:spPr/>
      <dgm:t>
        <a:bodyPr/>
        <a:lstStyle/>
        <a:p>
          <a:r>
            <a:rPr lang="en-US" baseline="0" dirty="0"/>
            <a:t>You may be called upon to share your thoughts.</a:t>
          </a:r>
          <a:endParaRPr lang="en-US" dirty="0"/>
        </a:p>
      </dgm:t>
    </dgm:pt>
    <dgm:pt modelId="{1F419F2C-4B65-488A-825F-968857968A40}" type="parTrans" cxnId="{2A45F5AC-7FD1-4B1E-A904-AECE203E8116}">
      <dgm:prSet/>
      <dgm:spPr/>
      <dgm:t>
        <a:bodyPr/>
        <a:lstStyle/>
        <a:p>
          <a:endParaRPr lang="en-US"/>
        </a:p>
      </dgm:t>
    </dgm:pt>
    <dgm:pt modelId="{F47A3C0C-1D3A-42FA-BB8D-3F64A776AD48}" type="sibTrans" cxnId="{2A45F5AC-7FD1-4B1E-A904-AECE203E8116}">
      <dgm:prSet/>
      <dgm:spPr/>
      <dgm:t>
        <a:bodyPr/>
        <a:lstStyle/>
        <a:p>
          <a:endParaRPr lang="en-US"/>
        </a:p>
      </dgm:t>
    </dgm:pt>
    <dgm:pt modelId="{0907390E-F244-4D17-A0FC-DCE214E11D78}" type="pres">
      <dgm:prSet presAssocID="{883AD340-D292-4B7E-A7E8-30619C797428}" presName="diagram" presStyleCnt="0">
        <dgm:presLayoutVars>
          <dgm:dir/>
          <dgm:resizeHandles val="exact"/>
        </dgm:presLayoutVars>
      </dgm:prSet>
      <dgm:spPr/>
    </dgm:pt>
    <dgm:pt modelId="{1062A215-1BE5-4E31-94B6-976801144627}" type="pres">
      <dgm:prSet presAssocID="{A2A915C4-02A9-4567-A308-12017C76C87F}" presName="node" presStyleLbl="node1" presStyleIdx="0" presStyleCnt="2">
        <dgm:presLayoutVars>
          <dgm:bulletEnabled val="1"/>
        </dgm:presLayoutVars>
      </dgm:prSet>
      <dgm:spPr/>
    </dgm:pt>
    <dgm:pt modelId="{F086F51C-CE36-4244-92F8-F38F1D0B137F}" type="pres">
      <dgm:prSet presAssocID="{9A6B0722-E3CA-4CD0-A10C-BCCC59DDF525}" presName="sibTrans" presStyleCnt="0"/>
      <dgm:spPr/>
    </dgm:pt>
    <dgm:pt modelId="{C3A1E893-2234-4A49-BBFA-73FD4DF130E9}" type="pres">
      <dgm:prSet presAssocID="{86888F47-2DDC-4996-88C5-053BF3C20FD3}" presName="node" presStyleLbl="node1" presStyleIdx="1" presStyleCnt="2">
        <dgm:presLayoutVars>
          <dgm:bulletEnabled val="1"/>
        </dgm:presLayoutVars>
      </dgm:prSet>
      <dgm:spPr/>
    </dgm:pt>
  </dgm:ptLst>
  <dgm:cxnLst>
    <dgm:cxn modelId="{71F4730B-5E01-4855-AF15-0A726877F7AD}" type="presOf" srcId="{A2A915C4-02A9-4567-A308-12017C76C87F}" destId="{1062A215-1BE5-4E31-94B6-976801144627}" srcOrd="0" destOrd="0" presId="urn:microsoft.com/office/officeart/2005/8/layout/default"/>
    <dgm:cxn modelId="{76A9EA5D-4CFA-46F8-AC4E-EB387ABB9593}" type="presOf" srcId="{86888F47-2DDC-4996-88C5-053BF3C20FD3}" destId="{C3A1E893-2234-4A49-BBFA-73FD4DF130E9}" srcOrd="0" destOrd="0" presId="urn:microsoft.com/office/officeart/2005/8/layout/default"/>
    <dgm:cxn modelId="{607DB143-DDFA-4D24-801E-A3FE573EF50C}" srcId="{883AD340-D292-4B7E-A7E8-30619C797428}" destId="{A2A915C4-02A9-4567-A308-12017C76C87F}" srcOrd="0" destOrd="0" parTransId="{35096C06-09B2-4AF8-BCF1-D9D17AC41CE2}" sibTransId="{9A6B0722-E3CA-4CD0-A10C-BCCC59DDF525}"/>
    <dgm:cxn modelId="{9C14B688-EB55-4FF6-B1B8-8E8A26E34C2B}" type="presOf" srcId="{883AD340-D292-4B7E-A7E8-30619C797428}" destId="{0907390E-F244-4D17-A0FC-DCE214E11D78}" srcOrd="0" destOrd="0" presId="urn:microsoft.com/office/officeart/2005/8/layout/default"/>
    <dgm:cxn modelId="{2A45F5AC-7FD1-4B1E-A904-AECE203E8116}" srcId="{883AD340-D292-4B7E-A7E8-30619C797428}" destId="{86888F47-2DDC-4996-88C5-053BF3C20FD3}" srcOrd="1" destOrd="0" parTransId="{1F419F2C-4B65-488A-825F-968857968A40}" sibTransId="{F47A3C0C-1D3A-42FA-BB8D-3F64A776AD48}"/>
    <dgm:cxn modelId="{AC5A231B-CFDE-4230-8ECB-578E38863F08}" type="presParOf" srcId="{0907390E-F244-4D17-A0FC-DCE214E11D78}" destId="{1062A215-1BE5-4E31-94B6-976801144627}" srcOrd="0" destOrd="0" presId="urn:microsoft.com/office/officeart/2005/8/layout/default"/>
    <dgm:cxn modelId="{BD99E5FC-C752-4C1C-A4D0-3E21F9A1C57A}" type="presParOf" srcId="{0907390E-F244-4D17-A0FC-DCE214E11D78}" destId="{F086F51C-CE36-4244-92F8-F38F1D0B137F}" srcOrd="1" destOrd="0" presId="urn:microsoft.com/office/officeart/2005/8/layout/default"/>
    <dgm:cxn modelId="{0DFD70B5-72AA-4946-8BE2-2365F8F638CA}" type="presParOf" srcId="{0907390E-F244-4D17-A0FC-DCE214E11D78}" destId="{C3A1E893-2234-4A49-BBFA-73FD4DF130E9}"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8948A7-DA4C-4492-AEAD-93786AC67CC9}">
      <dsp:nvSpPr>
        <dsp:cNvPr id="0" name=""/>
        <dsp:cNvSpPr/>
      </dsp:nvSpPr>
      <dsp:spPr>
        <a:xfrm>
          <a:off x="2361902" y="726815"/>
          <a:ext cx="2714904" cy="18108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448056" rIns="448056" bIns="448056" numCol="1" spcCol="1270" anchor="ctr" anchorCtr="0">
          <a:noAutofit/>
        </a:bodyPr>
        <a:lstStyle/>
        <a:p>
          <a:pPr marL="0" lvl="0" indent="0" algn="l" defTabSz="2800350">
            <a:lnSpc>
              <a:spcPct val="90000"/>
            </a:lnSpc>
            <a:spcBef>
              <a:spcPct val="0"/>
            </a:spcBef>
            <a:spcAft>
              <a:spcPct val="35000"/>
            </a:spcAft>
            <a:buNone/>
          </a:pPr>
          <a:endParaRPr lang="en-ZA" sz="6300" kern="1200"/>
        </a:p>
      </dsp:txBody>
      <dsp:txXfrm>
        <a:off x="2796286" y="726815"/>
        <a:ext cx="2280519" cy="1810841"/>
      </dsp:txXfrm>
    </dsp:sp>
    <dsp:sp modelId="{B942BDA9-7F77-4529-AD21-01AF3DEA4186}">
      <dsp:nvSpPr>
        <dsp:cNvPr id="0" name=""/>
        <dsp:cNvSpPr/>
      </dsp:nvSpPr>
      <dsp:spPr>
        <a:xfrm>
          <a:off x="2361902" y="2537656"/>
          <a:ext cx="2714904" cy="18108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448056" rIns="448056" bIns="448056" numCol="1" spcCol="1270" anchor="ctr" anchorCtr="0">
          <a:noAutofit/>
        </a:bodyPr>
        <a:lstStyle/>
        <a:p>
          <a:pPr marL="0" lvl="0" indent="0" algn="l" defTabSz="2800350">
            <a:lnSpc>
              <a:spcPct val="90000"/>
            </a:lnSpc>
            <a:spcBef>
              <a:spcPct val="0"/>
            </a:spcBef>
            <a:spcAft>
              <a:spcPct val="35000"/>
            </a:spcAft>
            <a:buNone/>
          </a:pPr>
          <a:endParaRPr lang="en-ZA" sz="6300" kern="1200"/>
        </a:p>
      </dsp:txBody>
      <dsp:txXfrm>
        <a:off x="2796286" y="2537656"/>
        <a:ext cx="2280519" cy="1810841"/>
      </dsp:txXfrm>
    </dsp:sp>
    <dsp:sp modelId="{5B9D472D-FB6B-44CC-A210-F6C72F991AB8}">
      <dsp:nvSpPr>
        <dsp:cNvPr id="0" name=""/>
        <dsp:cNvSpPr/>
      </dsp:nvSpPr>
      <dsp:spPr>
        <a:xfrm>
          <a:off x="913953" y="2840"/>
          <a:ext cx="1809936" cy="18099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en-ZA" sz="4400" kern="1200"/>
        </a:p>
      </dsp:txBody>
      <dsp:txXfrm>
        <a:off x="1179012" y="267899"/>
        <a:ext cx="1279818" cy="1279818"/>
      </dsp:txXfrm>
    </dsp:sp>
    <dsp:sp modelId="{23F7E8E2-2AE4-46D9-8E0E-88529A50E8E0}">
      <dsp:nvSpPr>
        <dsp:cNvPr id="0" name=""/>
        <dsp:cNvSpPr/>
      </dsp:nvSpPr>
      <dsp:spPr>
        <a:xfrm>
          <a:off x="6886742" y="726815"/>
          <a:ext cx="2714904" cy="18108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448056" rIns="448056" bIns="448056" numCol="1" spcCol="1270" anchor="ctr" anchorCtr="0">
          <a:noAutofit/>
        </a:bodyPr>
        <a:lstStyle/>
        <a:p>
          <a:pPr marL="0" lvl="0" indent="0" algn="l" defTabSz="2800350">
            <a:lnSpc>
              <a:spcPct val="90000"/>
            </a:lnSpc>
            <a:spcBef>
              <a:spcPct val="0"/>
            </a:spcBef>
            <a:spcAft>
              <a:spcPct val="35000"/>
            </a:spcAft>
            <a:buNone/>
          </a:pPr>
          <a:endParaRPr lang="en-ZA" sz="6300" kern="1200"/>
        </a:p>
      </dsp:txBody>
      <dsp:txXfrm>
        <a:off x="7321127" y="726815"/>
        <a:ext cx="2280519" cy="1810841"/>
      </dsp:txXfrm>
    </dsp:sp>
    <dsp:sp modelId="{D2640FB9-0D88-48E4-AEE1-9A0F9C536421}">
      <dsp:nvSpPr>
        <dsp:cNvPr id="0" name=""/>
        <dsp:cNvSpPr/>
      </dsp:nvSpPr>
      <dsp:spPr>
        <a:xfrm>
          <a:off x="6886742" y="2537656"/>
          <a:ext cx="2714904" cy="18108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448056" rIns="448056" bIns="448056" numCol="1" spcCol="1270" anchor="ctr" anchorCtr="0">
          <a:noAutofit/>
        </a:bodyPr>
        <a:lstStyle/>
        <a:p>
          <a:pPr marL="0" lvl="0" indent="0" algn="l" defTabSz="2800350">
            <a:lnSpc>
              <a:spcPct val="90000"/>
            </a:lnSpc>
            <a:spcBef>
              <a:spcPct val="0"/>
            </a:spcBef>
            <a:spcAft>
              <a:spcPct val="35000"/>
            </a:spcAft>
            <a:buNone/>
          </a:pPr>
          <a:endParaRPr lang="en-ZA" sz="6300" kern="1200"/>
        </a:p>
      </dsp:txBody>
      <dsp:txXfrm>
        <a:off x="7321127" y="2537656"/>
        <a:ext cx="2280519" cy="1810841"/>
      </dsp:txXfrm>
    </dsp:sp>
    <dsp:sp modelId="{36B5DF9B-33A4-4AC4-9794-FF5A4E5FE8A0}">
      <dsp:nvSpPr>
        <dsp:cNvPr id="0" name=""/>
        <dsp:cNvSpPr/>
      </dsp:nvSpPr>
      <dsp:spPr>
        <a:xfrm>
          <a:off x="5438793" y="2840"/>
          <a:ext cx="1809936" cy="18099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en-ZA" sz="4400" kern="1200"/>
        </a:p>
      </dsp:txBody>
      <dsp:txXfrm>
        <a:off x="5703852" y="267899"/>
        <a:ext cx="1279818" cy="12798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2A215-1BE5-4E31-94B6-976801144627}">
      <dsp:nvSpPr>
        <dsp:cNvPr id="0" name=""/>
        <dsp:cNvSpPr/>
      </dsp:nvSpPr>
      <dsp:spPr>
        <a:xfrm>
          <a:off x="1085" y="367835"/>
          <a:ext cx="4233677" cy="25402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baseline="0" dirty="0"/>
            <a:t>Take 5 minutes to reflect on what you think your role is in today’s classroom.</a:t>
          </a:r>
          <a:endParaRPr lang="en-US" sz="3900" kern="1200" dirty="0"/>
        </a:p>
      </dsp:txBody>
      <dsp:txXfrm>
        <a:off x="1085" y="367835"/>
        <a:ext cx="4233677" cy="2540206"/>
      </dsp:txXfrm>
    </dsp:sp>
    <dsp:sp modelId="{C3A1E893-2234-4A49-BBFA-73FD4DF130E9}">
      <dsp:nvSpPr>
        <dsp:cNvPr id="0" name=""/>
        <dsp:cNvSpPr/>
      </dsp:nvSpPr>
      <dsp:spPr>
        <a:xfrm>
          <a:off x="4658130" y="367835"/>
          <a:ext cx="4233677" cy="25402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baseline="0" dirty="0"/>
            <a:t>You may be called upon to share your thoughts.</a:t>
          </a:r>
          <a:endParaRPr lang="en-US" sz="3900" kern="1200" dirty="0"/>
        </a:p>
      </dsp:txBody>
      <dsp:txXfrm>
        <a:off x="4658130" y="367835"/>
        <a:ext cx="4233677" cy="2540206"/>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DFE38D-8449-984F-B6B3-CB51E162F6A8}"/>
              </a:ext>
            </a:extLst>
          </p:cNvPr>
          <p:cNvSpPr>
            <a:spLocks noGrp="1"/>
          </p:cNvSpPr>
          <p:nvPr>
            <p:ph type="hdr" sz="quarter"/>
          </p:nvPr>
        </p:nvSpPr>
        <p:spPr>
          <a:xfrm>
            <a:off x="0" y="1"/>
            <a:ext cx="3888105" cy="356357"/>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6F724D2-F597-DA4D-AF5D-9EB3C5E6C7CA}"/>
              </a:ext>
            </a:extLst>
          </p:cNvPr>
          <p:cNvSpPr>
            <a:spLocks noGrp="1"/>
          </p:cNvSpPr>
          <p:nvPr>
            <p:ph type="dt" sz="quarter" idx="1"/>
          </p:nvPr>
        </p:nvSpPr>
        <p:spPr>
          <a:xfrm>
            <a:off x="5082369" y="1"/>
            <a:ext cx="3888105" cy="356357"/>
          </a:xfrm>
          <a:prstGeom prst="rect">
            <a:avLst/>
          </a:prstGeom>
        </p:spPr>
        <p:txBody>
          <a:bodyPr vert="horz" lIns="91440" tIns="45720" rIns="91440" bIns="45720" rtlCol="0"/>
          <a:lstStyle>
            <a:lvl1pPr algn="r">
              <a:defRPr sz="1200"/>
            </a:lvl1pPr>
          </a:lstStyle>
          <a:p>
            <a:fld id="{F8E578D6-8825-4542-916C-D3AF5A4253E6}" type="datetimeFigureOut">
              <a:rPr lang="en-GB" smtClean="0"/>
              <a:t>31/05/2021</a:t>
            </a:fld>
            <a:endParaRPr lang="en-GB"/>
          </a:p>
        </p:txBody>
      </p:sp>
      <p:sp>
        <p:nvSpPr>
          <p:cNvPr id="4" name="Footer Placeholder 3">
            <a:extLst>
              <a:ext uri="{FF2B5EF4-FFF2-40B4-BE49-F238E27FC236}">
                <a16:creationId xmlns:a16="http://schemas.microsoft.com/office/drawing/2014/main" id="{9FA2A5FB-B89E-894E-B639-4FB2B3ADBE5A}"/>
              </a:ext>
            </a:extLst>
          </p:cNvPr>
          <p:cNvSpPr>
            <a:spLocks noGrp="1"/>
          </p:cNvSpPr>
          <p:nvPr>
            <p:ph type="ftr" sz="quarter" idx="2"/>
          </p:nvPr>
        </p:nvSpPr>
        <p:spPr>
          <a:xfrm>
            <a:off x="0" y="6746119"/>
            <a:ext cx="3888105" cy="35635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E836313-D68C-8B47-A1A5-E5E7B33AF897}"/>
              </a:ext>
            </a:extLst>
          </p:cNvPr>
          <p:cNvSpPr>
            <a:spLocks noGrp="1"/>
          </p:cNvSpPr>
          <p:nvPr>
            <p:ph type="sldNum" sz="quarter" idx="3"/>
          </p:nvPr>
        </p:nvSpPr>
        <p:spPr>
          <a:xfrm>
            <a:off x="5082369" y="6746119"/>
            <a:ext cx="3888105" cy="356356"/>
          </a:xfrm>
          <a:prstGeom prst="rect">
            <a:avLst/>
          </a:prstGeom>
        </p:spPr>
        <p:txBody>
          <a:bodyPr vert="horz" lIns="91440" tIns="45720" rIns="91440" bIns="45720" rtlCol="0" anchor="b"/>
          <a:lstStyle>
            <a:lvl1pPr algn="r">
              <a:defRPr sz="1200"/>
            </a:lvl1pPr>
          </a:lstStyle>
          <a:p>
            <a:fld id="{9ED82345-1B02-8949-ADBC-6799BF13D61F}" type="slidenum">
              <a:rPr lang="en-GB" smtClean="0"/>
              <a:t>‹#›</a:t>
            </a:fld>
            <a:endParaRPr lang="en-GB"/>
          </a:p>
        </p:txBody>
      </p:sp>
    </p:spTree>
    <p:extLst>
      <p:ext uri="{BB962C8B-B14F-4D97-AF65-F5344CB8AC3E}">
        <p14:creationId xmlns:p14="http://schemas.microsoft.com/office/powerpoint/2010/main" val="273754907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888105" cy="35635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082369" y="1"/>
            <a:ext cx="3888105" cy="356357"/>
          </a:xfrm>
          <a:prstGeom prst="rect">
            <a:avLst/>
          </a:prstGeom>
        </p:spPr>
        <p:txBody>
          <a:bodyPr vert="horz" lIns="91440" tIns="45720" rIns="91440" bIns="45720" rtlCol="0"/>
          <a:lstStyle>
            <a:lvl1pPr algn="r">
              <a:defRPr sz="1200"/>
            </a:lvl1pPr>
          </a:lstStyle>
          <a:p>
            <a:fld id="{083E34EE-60B0-CB46-AEB5-4C31A2672FD3}" type="datetimeFigureOut">
              <a:rPr lang="en-GB" smtClean="0"/>
              <a:t>31/05/2021</a:t>
            </a:fld>
            <a:endParaRPr lang="en-GB"/>
          </a:p>
        </p:txBody>
      </p:sp>
      <p:sp>
        <p:nvSpPr>
          <p:cNvPr id="4" name="Slide Image Placeholder 3"/>
          <p:cNvSpPr>
            <a:spLocks noGrp="1" noRot="1" noChangeAspect="1"/>
          </p:cNvSpPr>
          <p:nvPr>
            <p:ph type="sldImg" idx="2"/>
          </p:nvPr>
        </p:nvSpPr>
        <p:spPr>
          <a:xfrm>
            <a:off x="2355850" y="887413"/>
            <a:ext cx="4260850" cy="23971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897255" y="3418066"/>
            <a:ext cx="7178040" cy="27966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6746119"/>
            <a:ext cx="3888105" cy="35635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082369" y="6746119"/>
            <a:ext cx="3888105" cy="356356"/>
          </a:xfrm>
          <a:prstGeom prst="rect">
            <a:avLst/>
          </a:prstGeom>
        </p:spPr>
        <p:txBody>
          <a:bodyPr vert="horz" lIns="91440" tIns="45720" rIns="91440" bIns="45720" rtlCol="0" anchor="b"/>
          <a:lstStyle>
            <a:lvl1pPr algn="r">
              <a:defRPr sz="1200"/>
            </a:lvl1pPr>
          </a:lstStyle>
          <a:p>
            <a:fld id="{1FBF28A1-29BA-1C49-912E-A6A8479D6F03}" type="slidenum">
              <a:rPr lang="en-GB" smtClean="0"/>
              <a:t>‹#›</a:t>
            </a:fld>
            <a:endParaRPr lang="en-GB"/>
          </a:p>
        </p:txBody>
      </p:sp>
    </p:spTree>
    <p:extLst>
      <p:ext uri="{BB962C8B-B14F-4D97-AF65-F5344CB8AC3E}">
        <p14:creationId xmlns:p14="http://schemas.microsoft.com/office/powerpoint/2010/main" val="1228712934"/>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endParaRPr lang="en-ZA"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1</a:t>
            </a:fld>
            <a:endParaRPr lang="en-GB"/>
          </a:p>
        </p:txBody>
      </p:sp>
    </p:spTree>
    <p:extLst>
      <p:ext uri="{BB962C8B-B14F-4D97-AF65-F5344CB8AC3E}">
        <p14:creationId xmlns:p14="http://schemas.microsoft.com/office/powerpoint/2010/main" val="1658862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Written by teachers, for teachers </a:t>
            </a:r>
          </a:p>
          <a:p>
            <a:endParaRPr lang="en-US" sz="1800" dirty="0"/>
          </a:p>
          <a:p>
            <a:r>
              <a:rPr lang="en-US" sz="1800" dirty="0"/>
              <a:t>To ensure that teachers take ownership of the projects and that the projects are relevant to South African school classrooms, the original projects were written by teachers, and </a:t>
            </a:r>
            <a:r>
              <a:rPr lang="en-US" sz="1800" dirty="0" err="1"/>
              <a:t>scrutinised</a:t>
            </a:r>
            <a:r>
              <a:rPr lang="en-US" sz="1800" dirty="0"/>
              <a:t> by Playful Project-based Learning experts who acted as co-writers and peer counsellors. These projects have been updated and aligned with the trimmed curriculum. Due to Covid-19 restrictions, a team of educators was involved with the writing and it is envisaged that during training, Master Trainers will work with teachers to </a:t>
            </a:r>
            <a:r>
              <a:rPr lang="en-US" sz="1800" dirty="0" err="1"/>
              <a:t>customise</a:t>
            </a:r>
            <a:r>
              <a:rPr lang="en-US" sz="1800" dirty="0"/>
              <a:t> the projects for their local contexts. Grade 4-11 projects that were written in 2018 and 2019 have been updated and recalibrated based on lived experience of teachers during implementation. Small-scale trials (</a:t>
            </a:r>
            <a:r>
              <a:rPr lang="en-US" sz="1800" dirty="0">
                <a:effectLst/>
                <a:latin typeface="Calibri" panose="020F0502020204030204" pitchFamily="34" charset="0"/>
                <a:ea typeface="Calibri" panose="020F0502020204030204" pitchFamily="34" charset="0"/>
                <a:cs typeface="Times New Roman" panose="02020603050405020304" pitchFamily="18" charset="0"/>
              </a:rPr>
              <a:t>E</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sz="1800" dirty="0"/>
              <a:t> ”laboratories”) will be carried out on different projects in subjects other than those selected for the broad implementation plan. Teachers involved in these projects will conduct small Action Research projects to test the approach and to start building up a local repository of original projects. They will report on the learner engagement, the results, the impact, and advise on to how they may be improved. See Cohorts 1-4 above.</a:t>
            </a:r>
            <a:endParaRPr lang="en-ZA" sz="1800" dirty="0"/>
          </a:p>
          <a:p>
            <a:endParaRPr lang="en-ZA"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12</a:t>
            </a:fld>
            <a:endParaRPr lang="en-GB"/>
          </a:p>
        </p:txBody>
      </p:sp>
    </p:spTree>
    <p:extLst>
      <p:ext uri="{BB962C8B-B14F-4D97-AF65-F5344CB8AC3E}">
        <p14:creationId xmlns:p14="http://schemas.microsoft.com/office/powerpoint/2010/main" val="1690932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Monitoring and Evaluation </a:t>
            </a:r>
          </a:p>
          <a:p>
            <a:endParaRPr lang="en-US" dirty="0"/>
          </a:p>
          <a:p>
            <a:r>
              <a:rPr lang="en-US" b="1" dirty="0"/>
              <a:t>• The pilot </a:t>
            </a:r>
          </a:p>
          <a:p>
            <a:r>
              <a:rPr lang="en-US" dirty="0"/>
              <a:t>A three-year pilot (2019 – 2021) was launched at the beginning of 2019, which rolled out </a:t>
            </a:r>
            <a:r>
              <a:rPr lang="en-US" sz="1200" dirty="0">
                <a:effectLst/>
                <a:latin typeface="Calibri" panose="020F0502020204030204" pitchFamily="34" charset="0"/>
                <a:ea typeface="Calibri" panose="020F0502020204030204" pitchFamily="34" charset="0"/>
                <a:cs typeface="Times New Roman" panose="02020603050405020304" pitchFamily="18" charset="0"/>
              </a:rPr>
              <a:t>E</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dirty="0"/>
              <a:t>’s Project-based Learning approach in Gr 4-6 Life Skills, Gr 7-9 Economic and Management Sciences and Gr 10 Life Orientation across 350+ schools. </a:t>
            </a:r>
          </a:p>
          <a:p>
            <a:r>
              <a:rPr lang="en-US" dirty="0"/>
              <a:t>In 2020, the roll-out of Grades 4-10 will extend to 600 schools. </a:t>
            </a:r>
          </a:p>
          <a:p>
            <a:endParaRPr lang="en-US" dirty="0"/>
          </a:p>
          <a:p>
            <a:r>
              <a:rPr lang="en-US" dirty="0"/>
              <a:t>• Role of M&amp;E The role of the M&amp;E is to support the </a:t>
            </a:r>
            <a:r>
              <a:rPr lang="en-US" dirty="0" err="1"/>
              <a:t>programme</a:t>
            </a:r>
            <a:r>
              <a:rPr lang="en-US" dirty="0"/>
              <a:t> by clearly defining the change that is intended, testing theories and assumptions on how change would be achieved in the South African context, and in gathering evidence against this intended change along casual pathways, from implementation to results, for the purposes of learning and improving implementation. </a:t>
            </a:r>
          </a:p>
          <a:p>
            <a:endParaRPr lang="en-US" b="1" dirty="0"/>
          </a:p>
          <a:p>
            <a:r>
              <a:rPr lang="en-US" b="1" dirty="0"/>
              <a:t>• M&amp;E evidence </a:t>
            </a:r>
          </a:p>
          <a:p>
            <a:r>
              <a:rPr lang="en-US" dirty="0"/>
              <a:t>The pilot and ongoing M&amp;E processes will therefore test aspects of, and provide adequate evidence on, the following: </a:t>
            </a:r>
          </a:p>
          <a:p>
            <a:pPr marL="171450" indent="-171450">
              <a:buFontTx/>
              <a:buChar char="-"/>
            </a:pPr>
            <a:r>
              <a:rPr lang="en-US" dirty="0"/>
              <a:t>the implementation of the </a:t>
            </a:r>
            <a:r>
              <a:rPr lang="en-US" dirty="0" err="1"/>
              <a:t>programme</a:t>
            </a:r>
            <a:r>
              <a:rPr lang="en-US" dirty="0"/>
              <a:t> (number of training sessions and attendance; other engagement indicators); </a:t>
            </a:r>
          </a:p>
          <a:p>
            <a:pPr marL="171450" indent="-171450">
              <a:buFontTx/>
              <a:buChar char="-"/>
            </a:pPr>
            <a:r>
              <a:rPr lang="en-US" dirty="0"/>
              <a:t>- the effectiveness of training and skills transfer (assessment and observations); </a:t>
            </a:r>
          </a:p>
          <a:p>
            <a:pPr marL="171450" indent="-171450">
              <a:buFontTx/>
              <a:buChar char="-"/>
            </a:pPr>
            <a:r>
              <a:rPr lang="en-US" dirty="0"/>
              <a:t>- the quality of teaching (teacher practices reflecting changes in knowledge, skills, attitudes and values) and learning taking place (learner outcomes from SA-SAMS; teacher </a:t>
            </a:r>
            <a:r>
              <a:rPr lang="en-US" dirty="0" err="1"/>
              <a:t>behavioural</a:t>
            </a:r>
            <a:r>
              <a:rPr lang="en-US" dirty="0"/>
              <a:t> indicators); and </a:t>
            </a:r>
          </a:p>
          <a:p>
            <a:pPr marL="171450" indent="-171450">
              <a:buFontTx/>
              <a:buChar char="-"/>
            </a:pPr>
            <a:r>
              <a:rPr lang="en-US" dirty="0"/>
              <a:t>- the changes in learners’ knowledge, skills, attitudes and values (survey and results). From a longer-term perspective, it will test the impact of E3 in schools on schooling and post-school outcomes. </a:t>
            </a:r>
          </a:p>
          <a:p>
            <a:endParaRPr lang="en-US" dirty="0"/>
          </a:p>
          <a:p>
            <a:r>
              <a:rPr lang="en-US" b="1" dirty="0"/>
              <a:t>Lessons learned from the 2019 baseline and plans made to address challenges </a:t>
            </a:r>
          </a:p>
          <a:p>
            <a:r>
              <a:rPr lang="en-US" dirty="0"/>
              <a:t>The lessons learned from the baseline study conducted in 2019 are briefly outlined below, and it is these recommendations that have informed the updating of this manual: </a:t>
            </a:r>
          </a:p>
          <a:p>
            <a:r>
              <a:rPr lang="en-US" dirty="0"/>
              <a:t>Lesson 1. Current understanding of </a:t>
            </a:r>
            <a:r>
              <a:rPr lang="en-US" sz="1200" dirty="0">
                <a:effectLst/>
                <a:latin typeface="Calibri" panose="020F0502020204030204" pitchFamily="34" charset="0"/>
                <a:ea typeface="Calibri" panose="020F0502020204030204" pitchFamily="34" charset="0"/>
                <a:cs typeface="Times New Roman" panose="02020603050405020304" pitchFamily="18" charset="0"/>
              </a:rPr>
              <a:t>E</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dirty="0"/>
              <a:t> is limited. </a:t>
            </a:r>
          </a:p>
          <a:p>
            <a:r>
              <a:rPr lang="en-US" dirty="0"/>
              <a:t>Lesson 2. Knowledge of PPBL is limited. </a:t>
            </a:r>
          </a:p>
          <a:p>
            <a:r>
              <a:rPr lang="en-US" dirty="0"/>
              <a:t>Lesson 3. Training did not adequately prepare them for classroom implementation. </a:t>
            </a:r>
          </a:p>
          <a:p>
            <a:r>
              <a:rPr lang="en-US" dirty="0"/>
              <a:t>Lesson 4. Providing adequate support is needed to manage the rapid </a:t>
            </a:r>
            <a:r>
              <a:rPr lang="en-US" sz="1200" dirty="0">
                <a:effectLst/>
                <a:latin typeface="Calibri" panose="020F0502020204030204" pitchFamily="34" charset="0"/>
                <a:ea typeface="Calibri" panose="020F0502020204030204" pitchFamily="34" charset="0"/>
                <a:cs typeface="Times New Roman" panose="02020603050405020304" pitchFamily="18" charset="0"/>
              </a:rPr>
              <a:t>E</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dirty="0"/>
              <a:t> implementation and roll-out. </a:t>
            </a:r>
          </a:p>
          <a:p>
            <a:r>
              <a:rPr lang="en-US" dirty="0"/>
              <a:t>Lesson 5. Failure to clearly and timeously communicate </a:t>
            </a:r>
            <a:r>
              <a:rPr lang="en-US" sz="1200" dirty="0">
                <a:effectLst/>
                <a:latin typeface="Calibri" panose="020F0502020204030204" pitchFamily="34" charset="0"/>
                <a:ea typeface="Calibri" panose="020F0502020204030204" pitchFamily="34" charset="0"/>
                <a:cs typeface="Times New Roman" panose="02020603050405020304" pitchFamily="18" charset="0"/>
              </a:rPr>
              <a:t>E</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dirty="0"/>
              <a:t> plans, roles and requirements hampers effective implementation. </a:t>
            </a:r>
          </a:p>
          <a:p>
            <a:endParaRPr lang="en-US" dirty="0"/>
          </a:p>
          <a:p>
            <a:r>
              <a:rPr lang="en-US" b="1" dirty="0"/>
              <a:t>E3 plan of action to respond to the M&amp;E: </a:t>
            </a:r>
          </a:p>
          <a:p>
            <a:r>
              <a:rPr lang="en-US" dirty="0"/>
              <a:t>Leading to the July to September roll-out, the following support interventions were planned and are being carried out to address identified challenges: </a:t>
            </a:r>
          </a:p>
          <a:p>
            <a:endParaRPr lang="en-US" dirty="0"/>
          </a:p>
          <a:p>
            <a:r>
              <a:rPr lang="en-US" dirty="0"/>
              <a:t>Dec 2019: Tested training manual with Free State DTDCs Jan 2020: A DCES meeting was held to gather first-hand feedback. Feedback from the provinces was also included in the update as the manual and projects were checked for language and other changes. </a:t>
            </a:r>
          </a:p>
          <a:p>
            <a:endParaRPr lang="en-US" dirty="0"/>
          </a:p>
          <a:p>
            <a:r>
              <a:rPr lang="en-US" dirty="0"/>
              <a:t>Jan/Feb 2020: Writer’s workshop (teachers and officials) (28) As a result of COVID-19, the roll-out was stopped and the Implementation team decided to focus on learning as we were not permitted to access schools and therefore could not reach learners or teachers. </a:t>
            </a:r>
          </a:p>
          <a:p>
            <a:endParaRPr lang="en-US" dirty="0"/>
          </a:p>
          <a:p>
            <a:r>
              <a:rPr lang="en-US" dirty="0"/>
              <a:t>An online course was created and thus far, 130 Master Trainers have been trained to assist in the training of teachers in 2021. </a:t>
            </a:r>
          </a:p>
          <a:p>
            <a:r>
              <a:rPr lang="en-US" dirty="0"/>
              <a:t>This training will start in May 2021 and end in July. Since the 2019 Baseline Report, a new Synthesis Report (2021) from the monitoring and evaluation team has shown that teachers had a remarkably challenging 2020, struggled with the new normal (especially the online training) and are needing even more support. </a:t>
            </a:r>
          </a:p>
          <a:p>
            <a:endParaRPr lang="en-US"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13</a:t>
            </a:fld>
            <a:endParaRPr lang="en-GB"/>
          </a:p>
        </p:txBody>
      </p:sp>
    </p:spTree>
    <p:extLst>
      <p:ext uri="{BB962C8B-B14F-4D97-AF65-F5344CB8AC3E}">
        <p14:creationId xmlns:p14="http://schemas.microsoft.com/office/powerpoint/2010/main" val="2322833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end, please feel free to link up with the E</a:t>
            </a:r>
            <a:r>
              <a:rPr lang="en-US" baseline="30000" dirty="0"/>
              <a:t>3</a:t>
            </a:r>
            <a:r>
              <a:rPr lang="en-US" dirty="0"/>
              <a:t> journey on TeacherConnect and in the Teachers’ Lounge. </a:t>
            </a:r>
            <a:endParaRPr lang="en-ZA"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14</a:t>
            </a:fld>
            <a:endParaRPr lang="en-GB"/>
          </a:p>
        </p:txBody>
      </p:sp>
    </p:spTree>
    <p:extLst>
      <p:ext uri="{BB962C8B-B14F-4D97-AF65-F5344CB8AC3E}">
        <p14:creationId xmlns:p14="http://schemas.microsoft.com/office/powerpoint/2010/main" val="421539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15</a:t>
            </a:fld>
            <a:endParaRPr lang="en-GB"/>
          </a:p>
        </p:txBody>
      </p:sp>
    </p:spTree>
    <p:extLst>
      <p:ext uri="{BB962C8B-B14F-4D97-AF65-F5344CB8AC3E}">
        <p14:creationId xmlns:p14="http://schemas.microsoft.com/office/powerpoint/2010/main" val="2830838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9e981dc1f_1_45:notes"/>
          <p:cNvSpPr>
            <a:spLocks noGrp="1" noRot="1" noChangeAspect="1"/>
          </p:cNvSpPr>
          <p:nvPr>
            <p:ph type="sldImg" idx="2"/>
          </p:nvPr>
        </p:nvSpPr>
        <p:spPr>
          <a:xfrm>
            <a:off x="2355850"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d9e981dc1f_1_45:notes"/>
          <p:cNvSpPr txBox="1">
            <a:spLocks noGrp="1"/>
          </p:cNvSpPr>
          <p:nvPr>
            <p:ph type="body" idx="1"/>
          </p:nvPr>
        </p:nvSpPr>
        <p:spPr>
          <a:xfrm>
            <a:off x="897255" y="3418065"/>
            <a:ext cx="7178040" cy="27965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Read out what the session will entail.</a:t>
            </a:r>
            <a:endParaRPr dirty="0"/>
          </a:p>
        </p:txBody>
      </p:sp>
      <p:sp>
        <p:nvSpPr>
          <p:cNvPr id="208" name="Google Shape;208;gd9e981dc1f_1_45:notes"/>
          <p:cNvSpPr txBox="1">
            <a:spLocks noGrp="1"/>
          </p:cNvSpPr>
          <p:nvPr>
            <p:ph type="sldNum" idx="12"/>
          </p:nvPr>
        </p:nvSpPr>
        <p:spPr>
          <a:xfrm>
            <a:off x="5082369" y="6746119"/>
            <a:ext cx="3888105" cy="35636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ZA"/>
              <a:t>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E</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the result of a number of key country imperatives including the National Development Plan (NDP) which identifies education as being central to enhancing entrepreneurial capacity of the nation. The NDP states that courses should be designed, introduced and taught to promote and instill a culture of entrepreneurship in society (2012:469). On 02 April 2014, the Deputy President and key cabinet Ministers of the Human Resource Development Council South Africa (HRDC SA) approved the recommendations tabled by the “Enabling Entrepreneurship” Technical Task Team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(EETTT) and identified the Department of Basic Education (DBE) as the implementing agency for the “Entrepreneurship in Basic Education Grade R - 12”.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decisions came about because of the increasing concern for the state of unemployment in the country. According to the Youth Enterprise Development Strategy 2013-2023 of the Department of Trade and Industry, South Africa has the third highest youth unemployment rate in the world (age 15 to 24) with 73% of youth being unemployed and 86% not having formal further or tertiary post-secondary education. A further two-thirds have never worked. South African youth are therefore not participating in the economy; they are not given the opportunity to acquire skills and work experience they need to assist in driving the economy forward; they are finding it more and more difficult to secure jobs due to inadequate job opportunities; and they are lacking in skills, work experience, job search abilities and financial resources to find employment.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light of this situation the EETTT proposed the embedding of Entrepreneurship Education into the National Formal Education of all learners from Grades R-12. Entrepreneurship Education involves action-led, practical learning that develops creativity, logical skills and problem-solving skills. Hence, in adding practical entrepreneurship and the development of higher order thinking skills to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curriculum</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employability of any learner going through the school system will be significantly enhanced and provide better opportunities for our learners. On 20 April 2015, the draft Sector Plan on E</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that stage) was developed and presented for discussion at the Heads of Education Departments Committee (HEDCOM) Retreat. Following input from the provincial Heads of Education, the necessary amendments were made, and the draft Sector Plan was presented to the Council of Education Ministers (CEM) on 4 June 2015. CEM noted the draft Sector Plan and indicated that progress on its implementation should be reported on regularly.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 result, the DBE held several meetings with the Community and Individual Development Association (CIDA) and the Maharishi Invincibility Institute (to be jointly referred to as CIDA) to discuss the implementation of the Sector Plan and the Memorandum of Agreement (MOA) during 2016.The MOA to implement the Sector plan was signed by DBE and CIDA in March 2017 and a steering committee comprising DBE officials from Branch C and CIDA was constituted. The DBE Sector Plan to 2030 aims to lay a sound foundation within the schooling system for future entrepreneurs with a strong focus on skills for a changing world. The Sector Plan on Entrepreneurship in Schools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EiS</a:t>
            </a:r>
            <a:r>
              <a:rPr lang="en-US" sz="1800" dirty="0">
                <a:effectLst/>
                <a:latin typeface="Calibri" panose="020F0502020204030204" pitchFamily="34" charset="0"/>
                <a:ea typeface="Calibri" panose="020F0502020204030204" pitchFamily="34" charset="0"/>
                <a:cs typeface="Times New Roman" panose="02020603050405020304" pitchFamily="18" charset="0"/>
              </a:rPr>
              <a:t>) was launched at the DBE Sector Lekgotla on 22 January 2018. It was noted that the Entrepreneurship in Schools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EiS</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Programme will be located in the Curriculum Implementation and Quality Improvement GET Directorate.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2018 we started the pilot with 73 schools and, following the MTSF, a further 332 schools in 2019.  We planned to implement active learning pedagogies, or active learning approach, in 600 schools last year but due to covid we were unable to do so. Those 600 schools have been added to the 3000 schools for the 2021 pilot and so this year we are implementing in 3600 schools. Next year we increase the number of schools reached to 13600 and an increase by a further 10 000 in 2023.</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ZA"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5</a:t>
            </a:fld>
            <a:endParaRPr lang="en-GB"/>
          </a:p>
        </p:txBody>
      </p:sp>
    </p:spTree>
    <p:extLst>
      <p:ext uri="{BB962C8B-B14F-4D97-AF65-F5344CB8AC3E}">
        <p14:creationId xmlns:p14="http://schemas.microsoft.com/office/powerpoint/2010/main" val="2228666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Education is at the heart of nation building and development and it includes everything that happens within the school itself.  The DBE plan includes support for teachers to apply active learning pedagogies to unlock the intention of the CAPS curriculum by promoting learner engagement and helps teachers accomplish their goals to prepare learners for the future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endeavours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official Sector Plan guiding the work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EiS</a:t>
            </a:r>
            <a:r>
              <a:rPr lang="en-US" sz="1800" dirty="0">
                <a:effectLst/>
                <a:latin typeface="Calibri" panose="020F0502020204030204" pitchFamily="34" charset="0"/>
                <a:ea typeface="Calibri" panose="020F0502020204030204" pitchFamily="34" charset="0"/>
                <a:cs typeface="Times New Roman" panose="02020603050405020304" pitchFamily="18" charset="0"/>
              </a:rPr>
              <a:t> (E</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sz="1800" dirty="0">
                <a:effectLst/>
                <a:latin typeface="Calibri" panose="020F0502020204030204" pitchFamily="34" charset="0"/>
                <a:ea typeface="Calibri" panose="020F0502020204030204" pitchFamily="34" charset="0"/>
                <a:cs typeface="Times New Roman" panose="02020603050405020304" pitchFamily="18" charset="0"/>
              </a:rPr>
              <a:t> ) focuses on the following four Key Result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Collaboration with the Foundational Learning Task Team.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improve foundational knowledge and skills in Mathematics, Science and Languages.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Introduction of Mandatory Entrepreneurship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implement an entrepreneurial curriculum for learners in all grades.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Short term (1 – 2 years): Increase exposure to entrepreneurship (extra-co-curricular)• Long term (3 – 5 years): Infuse 21st century thinking concepts throughout curriculum. New teacher’s education for new and existing teachers.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ensure that Entrepreneurship becomes part of initial teacher education so that the new graduate teachers are able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Integrate entrepreneurial and financial literacy concepts in their respective subjects;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Acquire a better understanding of entrepreneurship concepts;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Improve their soft skills;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To encourage teachers to be agents of change / become entrepreneurial teachers;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To develop teachers as facilitators of learning in order to guide the learning process instead of communicating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To equip teachers (new and existing) with the “HOW” of Participatory Action Learning and Research and Experiential teaching methods (games, interactive activities, reflective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To expose teachers to the real business environment (practical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To up-skill teachers with regard to managing Entrepreneurs’ Days;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To use IT hubs (countrywide) for training and resources for existing teachers.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Actively encourage businesses to engage with local educational institutions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To partner businesses with schools to make entrepreneurship real for both teachers and learners;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To participate in work-shadowing activities designed to assist teachers to gain a better understanding of industry practices;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To provide funding to support entrepreneurial projects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ZA"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6</a:t>
            </a:fld>
            <a:endParaRPr lang="en-GB"/>
          </a:p>
        </p:txBody>
      </p:sp>
    </p:spTree>
    <p:extLst>
      <p:ext uri="{BB962C8B-B14F-4D97-AF65-F5344CB8AC3E}">
        <p14:creationId xmlns:p14="http://schemas.microsoft.com/office/powerpoint/2010/main" val="2248913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Cohort 2 follows a business-as-usual model with E</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sz="1800" dirty="0">
                <a:effectLst/>
                <a:latin typeface="Calibri" panose="020F0502020204030204" pitchFamily="34" charset="0"/>
                <a:ea typeface="Calibri" panose="020F0502020204030204" pitchFamily="34" charset="0"/>
                <a:cs typeface="Times New Roman" panose="02020603050405020304" pitchFamily="18" charset="0"/>
              </a:rPr>
              <a:t> supporting the DBE and district teams to train and support teachers. </a:t>
            </a:r>
            <a:endParaRPr lang="en-ZA"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7</a:t>
            </a:fld>
            <a:endParaRPr lang="en-GB"/>
          </a:p>
        </p:txBody>
      </p:sp>
    </p:spTree>
    <p:extLst>
      <p:ext uri="{BB962C8B-B14F-4D97-AF65-F5344CB8AC3E}">
        <p14:creationId xmlns:p14="http://schemas.microsoft.com/office/powerpoint/2010/main" val="4170541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1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r>
              <a:rPr lang="en-US" b="1" dirty="0"/>
              <a:t>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E</a:t>
            </a:r>
            <a:r>
              <a:rPr lang="en-US" sz="1200" b="1"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b="1" dirty="0"/>
              <a:t> approach </a:t>
            </a:r>
          </a:p>
          <a:p>
            <a:endParaRPr lang="en-US" dirty="0"/>
          </a:p>
          <a:p>
            <a:r>
              <a:rPr lang="en-US" dirty="0"/>
              <a:t>Because of the challenges that 4IR is bringing, the crises emerging around climate change and pandemics, and the alarming unemployment rates (particularly amongst the youth), the Department of Basic Education (DBE) wants to ensure that school leavers have the skills they need to find jobs, start a business or continue to a tertiary career. </a:t>
            </a:r>
          </a:p>
          <a:p>
            <a:endParaRPr lang="en-US" dirty="0"/>
          </a:p>
          <a:p>
            <a:r>
              <a:rPr lang="en-US" sz="1200" dirty="0">
                <a:effectLst/>
                <a:latin typeface="Calibri" panose="020F0502020204030204" pitchFamily="34" charset="0"/>
                <a:ea typeface="Calibri" panose="020F0502020204030204" pitchFamily="34" charset="0"/>
                <a:cs typeface="Times New Roman" panose="02020603050405020304" pitchFamily="18" charset="0"/>
              </a:rPr>
              <a:t>E</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dirty="0"/>
              <a:t> ('Entrepreneurship, Employability, and Education') is the national Department of Basic Education </a:t>
            </a:r>
            <a:r>
              <a:rPr lang="en-US" dirty="0" err="1"/>
              <a:t>programme</a:t>
            </a:r>
            <a:r>
              <a:rPr lang="en-US" dirty="0"/>
              <a:t> to ensure that: </a:t>
            </a:r>
          </a:p>
          <a:p>
            <a:r>
              <a:rPr lang="en-US" dirty="0"/>
              <a:t>• 100% of school learners complete school (and do not drop out); and </a:t>
            </a:r>
          </a:p>
          <a:p>
            <a:r>
              <a:rPr lang="en-US" dirty="0"/>
              <a:t>• 100% of these school leavers are equipped with the skills to: </a:t>
            </a:r>
          </a:p>
          <a:p>
            <a:pPr marL="171450" indent="-171450">
              <a:buFontTx/>
              <a:buChar char="-"/>
            </a:pPr>
            <a:r>
              <a:rPr lang="en-US" dirty="0"/>
              <a:t>E - become entrepreneurs in the future, i.e., start own enterprises; </a:t>
            </a:r>
          </a:p>
          <a:p>
            <a:pPr marL="171450" indent="-171450">
              <a:buFontTx/>
              <a:buChar char="-"/>
            </a:pPr>
            <a:r>
              <a:rPr lang="en-US" dirty="0"/>
              <a:t>E - become employable, i.e., get a job; or </a:t>
            </a:r>
          </a:p>
          <a:p>
            <a:pPr marL="171450" indent="-171450">
              <a:buFontTx/>
              <a:buChar char="-"/>
            </a:pPr>
            <a:r>
              <a:rPr lang="en-US" dirty="0"/>
              <a:t>E - become educated, i.e., stay at school or join a tertiary TVET, Technikon or University and successfully study further as a lifelong learner. </a:t>
            </a:r>
          </a:p>
          <a:p>
            <a:pPr marL="0" indent="0">
              <a:buFontTx/>
              <a:buNone/>
            </a:pPr>
            <a:endParaRPr lang="en-US" dirty="0"/>
          </a:p>
          <a:p>
            <a:pPr marL="0" indent="0">
              <a:buFontTx/>
              <a:buNone/>
            </a:pPr>
            <a:r>
              <a:rPr lang="en-US" b="1" dirty="0"/>
              <a:t>Click</a:t>
            </a:r>
            <a:r>
              <a:rPr lang="en-US" dirty="0"/>
              <a:t>:</a:t>
            </a:r>
          </a:p>
          <a:p>
            <a:pPr marL="0" indent="0">
              <a:buFontTx/>
              <a:buNone/>
            </a:pPr>
            <a:r>
              <a:rPr lang="en-US" b="1" dirty="0"/>
              <a:t>Entrepreneurship</a:t>
            </a:r>
            <a:r>
              <a:rPr lang="en-US" dirty="0"/>
              <a:t> </a:t>
            </a:r>
          </a:p>
          <a:p>
            <a:pPr marL="0" indent="0">
              <a:buFontTx/>
              <a:buNone/>
            </a:pPr>
            <a:r>
              <a:rPr lang="en-US" dirty="0"/>
              <a:t>E</a:t>
            </a:r>
            <a:r>
              <a:rPr lang="en-US" baseline="30000" dirty="0"/>
              <a:t>3</a:t>
            </a:r>
            <a:r>
              <a:rPr lang="en-US" dirty="0"/>
              <a:t> champions learners who are people of the search and discovery generation, who believe ‘if it’s going to be, it’s up to me’. They have a search and discovery, opportunity-seeking mindset that drives their purpose in helping others. They are not linked to a particular age group – rather they display a particular mindset: a common logic that drives their abilities and actions. They exist within established </a:t>
            </a:r>
            <a:r>
              <a:rPr lang="en-US" dirty="0" err="1"/>
              <a:t>organisations</a:t>
            </a:r>
            <a:r>
              <a:rPr lang="en-US" dirty="0"/>
              <a:t> and/or they create new ones. In order for an education system (starting at school) to develop these learners, every element of the E3 approach must be unlocked. </a:t>
            </a:r>
          </a:p>
          <a:p>
            <a:pPr marL="0" indent="0">
              <a:buFontTx/>
              <a:buNone/>
            </a:pPr>
            <a:endParaRPr lang="en-US" dirty="0"/>
          </a:p>
          <a:p>
            <a:pPr marL="0" indent="0">
              <a:buFontTx/>
              <a:buNone/>
            </a:pPr>
            <a:r>
              <a:rPr lang="en-US" dirty="0"/>
              <a:t>This includes the </a:t>
            </a:r>
            <a:r>
              <a:rPr lang="en-US" sz="1200" dirty="0">
                <a:effectLst/>
                <a:latin typeface="Calibri" panose="020F0502020204030204" pitchFamily="34" charset="0"/>
                <a:ea typeface="Calibri" panose="020F0502020204030204" pitchFamily="34" charset="0"/>
                <a:cs typeface="Times New Roman" panose="02020603050405020304" pitchFamily="18" charset="0"/>
              </a:rPr>
              <a:t>E</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dirty="0"/>
              <a:t> mindset (self-efficacy, a growth mindset, resilience, an internal locus of control, and intrinsic motivation) and the 21st century skills (foundational literacies, competencies and character qualities, rooted in lifelong learning). </a:t>
            </a:r>
          </a:p>
          <a:p>
            <a:pPr marL="0" indent="0">
              <a:buFontTx/>
              <a:buNone/>
            </a:pPr>
            <a:endParaRPr lang="en-US" dirty="0"/>
          </a:p>
          <a:p>
            <a:pPr marL="0" indent="0">
              <a:buFontTx/>
              <a:buNone/>
            </a:pPr>
            <a:r>
              <a:rPr lang="en-US" b="1" dirty="0"/>
              <a:t>Click:</a:t>
            </a:r>
          </a:p>
          <a:p>
            <a:pPr marL="0" indent="0">
              <a:buFontTx/>
              <a:buNone/>
            </a:pPr>
            <a:r>
              <a:rPr lang="en-US" b="1" dirty="0"/>
              <a:t>Employability</a:t>
            </a:r>
          </a:p>
          <a:p>
            <a:pPr marL="0" indent="0">
              <a:buFontTx/>
              <a:buNone/>
            </a:pPr>
            <a:r>
              <a:rPr lang="en-US" dirty="0"/>
              <a:t>In addition to specific skills a job might require, employers are often looking for what is known as 'employability skills' and 'soft skills'. These would include communication, teamwork, problem-solving skills, initiative and enterprise, planning and </a:t>
            </a:r>
            <a:r>
              <a:rPr lang="en-US" dirty="0" err="1"/>
              <a:t>organising</a:t>
            </a:r>
            <a:r>
              <a:rPr lang="en-US" dirty="0"/>
              <a:t>, self-management, and a commitment to life-long learning. Generic employability skills are important because the </a:t>
            </a:r>
            <a:r>
              <a:rPr lang="en-US" dirty="0" err="1"/>
              <a:t>labour</a:t>
            </a:r>
            <a:r>
              <a:rPr lang="en-US" dirty="0"/>
              <a:t> market is intensely competitive, and employers are looking for people who are flexible, take the initiative, and have the ability to undertake a variety of tasks in different environments. Employees with a capacity for change as the environment changes will be in high demand. Collaboration between different stakeholders should be explored to create opportunities for a transversal solution to youth unemployment. This should start in the classroom and extend to building supportive ecosystems around schools and communities. </a:t>
            </a:r>
          </a:p>
          <a:p>
            <a:pPr marL="0" indent="0">
              <a:buFontTx/>
              <a:buNone/>
            </a:pPr>
            <a:endParaRPr lang="en-US" dirty="0"/>
          </a:p>
          <a:p>
            <a:pPr marL="0" indent="0">
              <a:buFontTx/>
              <a:buNone/>
            </a:pPr>
            <a:r>
              <a:rPr lang="en-US" b="1" dirty="0"/>
              <a:t>Click:</a:t>
            </a:r>
          </a:p>
          <a:p>
            <a:pPr marL="0" indent="0">
              <a:buFontTx/>
              <a:buNone/>
            </a:pPr>
            <a:r>
              <a:rPr lang="en-US" b="1" dirty="0"/>
              <a:t>Education</a:t>
            </a:r>
            <a:r>
              <a:rPr lang="en-US" dirty="0"/>
              <a:t> </a:t>
            </a:r>
          </a:p>
          <a:p>
            <a:pPr marL="0" indent="0">
              <a:buFontTx/>
              <a:buNone/>
            </a:pPr>
            <a:r>
              <a:rPr lang="en-US" dirty="0"/>
              <a:t>As teachers, we are strong models in a learner's world. Good teachers model a love for learning, and continuous learning. This is excellent because one of the E</a:t>
            </a:r>
            <a:r>
              <a:rPr lang="en-US" baseline="30000" dirty="0"/>
              <a:t>3</a:t>
            </a:r>
            <a:r>
              <a:rPr lang="en-US" dirty="0"/>
              <a:t> goals is for teachers to unlock this love of learning and curiosity about the world within their learners. </a:t>
            </a:r>
          </a:p>
          <a:p>
            <a:pPr marL="0" indent="0">
              <a:buFontTx/>
              <a:buNone/>
            </a:pPr>
            <a:endParaRPr lang="en-US" dirty="0"/>
          </a:p>
          <a:p>
            <a:pPr marL="0" indent="0">
              <a:buFontTx/>
              <a:buNone/>
            </a:pPr>
            <a:r>
              <a:rPr lang="en-US" dirty="0"/>
              <a:t>Thus: </a:t>
            </a:r>
          </a:p>
          <a:p>
            <a:pPr marL="0" indent="0">
              <a:buFontTx/>
              <a:buNone/>
            </a:pPr>
            <a:r>
              <a:rPr lang="en-US" dirty="0"/>
              <a:t>• Teachers should be encouraged to take charge of their own professional development. </a:t>
            </a:r>
          </a:p>
          <a:p>
            <a:pPr marL="0" indent="0">
              <a:buFontTx/>
              <a:buNone/>
            </a:pPr>
            <a:r>
              <a:rPr lang="en-US" dirty="0"/>
              <a:t>• Teachers should truly embrace the concept of lifelong learning in a fast-paced knowledge space. </a:t>
            </a:r>
          </a:p>
          <a:p>
            <a:pPr marL="0" indent="0">
              <a:buFontTx/>
              <a:buNone/>
            </a:pPr>
            <a:r>
              <a:rPr lang="en-US" dirty="0"/>
              <a:t>• The “lone wolves”, who in the past, would often embark on quality educational projects alone at their own school will now be acknowledged by “banking” SACE CPTD points for all the hard work they have accomplished. </a:t>
            </a:r>
          </a:p>
          <a:p>
            <a:pPr marL="0" indent="0">
              <a:buFontTx/>
              <a:buNone/>
            </a:pPr>
            <a:r>
              <a:rPr lang="en-US" dirty="0"/>
              <a:t>• Not only will learners' learning improve, but if the process is honest and productive, schooling in South Africa will show positive results. </a:t>
            </a:r>
          </a:p>
          <a:p>
            <a:pPr marL="0" indent="0">
              <a:buFontTx/>
              <a:buNone/>
            </a:pPr>
            <a:endParaRPr lang="en-US" dirty="0"/>
          </a:p>
          <a:p>
            <a:pPr marL="0" indent="0">
              <a:buFontTx/>
              <a:buNone/>
            </a:pPr>
            <a:r>
              <a:rPr lang="en-US" dirty="0"/>
              <a:t>Of course, our learners should also be influenced to continue learning. In a rapidly changing world, lifelong learning will ensure success. So not only will you benefit, but your school and most importantly, your learners will also benefit, as will the reputation of South African education, which needs to adapt to a changing world.</a:t>
            </a:r>
            <a:endParaRPr lang="en-ZA" dirty="0"/>
          </a:p>
          <a:p>
            <a:pPr marL="0" lvl="0" indent="0" algn="l" rtl="0">
              <a:spcBef>
                <a:spcPts val="0"/>
              </a:spcBef>
              <a:spcAft>
                <a:spcPts val="0"/>
              </a:spcAft>
              <a:buNone/>
            </a:pPr>
            <a:endParaRPr dirty="0"/>
          </a:p>
        </p:txBody>
      </p:sp>
      <p:sp>
        <p:nvSpPr>
          <p:cNvPr id="530" name="Google Shape;530;p15: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p15: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532" name="Google Shape;532;p15: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E</a:t>
            </a:r>
            <a:r>
              <a:rPr lang="en-US" sz="1200" b="1"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b="1" dirty="0"/>
              <a:t> process </a:t>
            </a:r>
          </a:p>
          <a:p>
            <a:r>
              <a:rPr lang="en-US" dirty="0"/>
              <a:t>Who will manage the process? </a:t>
            </a:r>
          </a:p>
          <a:p>
            <a:endParaRPr lang="en-US" dirty="0"/>
          </a:p>
          <a:p>
            <a:r>
              <a:rPr lang="en-US" dirty="0"/>
              <a:t>The </a:t>
            </a:r>
            <a:r>
              <a:rPr lang="en-US" sz="1200" dirty="0">
                <a:effectLst/>
                <a:latin typeface="Calibri" panose="020F0502020204030204" pitchFamily="34" charset="0"/>
                <a:ea typeface="Calibri" panose="020F0502020204030204" pitchFamily="34" charset="0"/>
                <a:cs typeface="Times New Roman" panose="02020603050405020304" pitchFamily="18" charset="0"/>
              </a:rPr>
              <a:t>E</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dirty="0"/>
              <a:t> </a:t>
            </a:r>
            <a:r>
              <a:rPr lang="en-US" dirty="0" err="1"/>
              <a:t>programme</a:t>
            </a:r>
            <a:r>
              <a:rPr lang="en-US" dirty="0"/>
              <a:t> was commissioned and is owned by the DBE and is delivered in partnership with C.I.D.A. as the </a:t>
            </a:r>
            <a:r>
              <a:rPr lang="en-US" dirty="0" err="1"/>
              <a:t>programme</a:t>
            </a:r>
            <a:r>
              <a:rPr lang="en-US" dirty="0"/>
              <a:t> management and implementation partner and New Leaders Foundation (NLF), who are now known as DIG, as the monitoring and evaluation (M&amp;E) partner. </a:t>
            </a:r>
          </a:p>
          <a:p>
            <a:endParaRPr lang="en-US" dirty="0"/>
          </a:p>
          <a:p>
            <a:r>
              <a:rPr lang="en-US" dirty="0"/>
              <a:t>In addition, since </a:t>
            </a:r>
            <a:r>
              <a:rPr lang="en-US" sz="1200" dirty="0">
                <a:effectLst/>
                <a:latin typeface="Calibri" panose="020F0502020204030204" pitchFamily="34" charset="0"/>
                <a:ea typeface="Calibri" panose="020F0502020204030204" pitchFamily="34" charset="0"/>
                <a:cs typeface="Times New Roman" panose="02020603050405020304" pitchFamily="18" charset="0"/>
              </a:rPr>
              <a:t>E</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dirty="0"/>
              <a:t> was initially being implemented only in the Intermediate, Senior and FET Phases (Grades 4 – 12), the </a:t>
            </a:r>
            <a:r>
              <a:rPr lang="en-US" dirty="0" err="1"/>
              <a:t>programme</a:t>
            </a:r>
            <a:r>
              <a:rPr lang="en-US" dirty="0"/>
              <a:t> has also partnered with Care for Education, who are experts in the development of thinking skills and competencies needed for a changing world within the Foundation Phase (Grade R to 3 learners). </a:t>
            </a:r>
          </a:p>
          <a:p>
            <a:r>
              <a:rPr lang="en-US" dirty="0"/>
              <a:t>This partnership, in which Care for Education will provide excellent training material and specialist advice, seeks to ensure the continuous engagement of South African learners in active learning approaches, which include play-based and Project-based Learning, throughout their schooling years. </a:t>
            </a:r>
          </a:p>
          <a:p>
            <a:r>
              <a:rPr lang="en-US" b="1" dirty="0"/>
              <a:t>Governance structure </a:t>
            </a:r>
          </a:p>
          <a:p>
            <a:r>
              <a:rPr lang="en-US" dirty="0"/>
              <a:t>The </a:t>
            </a:r>
            <a:r>
              <a:rPr lang="en-US" dirty="0" err="1"/>
              <a:t>programme</a:t>
            </a:r>
            <a:r>
              <a:rPr lang="en-US" dirty="0"/>
              <a:t> also has a robust governance structure to enable strategic focus and accountability. The </a:t>
            </a:r>
            <a:r>
              <a:rPr lang="en-US" dirty="0" err="1"/>
              <a:t>programme</a:t>
            </a:r>
            <a:r>
              <a:rPr lang="en-US" dirty="0"/>
              <a:t> has established two bodies, the Steering Committee and the Advisory Council, to oversee implementation, coordinate different work streams, and track progress. These two bodies comprise representatives from the DBE, C.I.D.A., DIG and Care for Education. </a:t>
            </a:r>
            <a:endParaRPr lang="en-ZA"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9</a:t>
            </a:fld>
            <a:endParaRPr lang="en-GB"/>
          </a:p>
        </p:txBody>
      </p:sp>
    </p:spTree>
    <p:extLst>
      <p:ext uri="{BB962C8B-B14F-4D97-AF65-F5344CB8AC3E}">
        <p14:creationId xmlns:p14="http://schemas.microsoft.com/office/powerpoint/2010/main" val="2749154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E</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dirty="0"/>
              <a:t> is a </a:t>
            </a:r>
            <a:r>
              <a:rPr lang="en-US" dirty="0" err="1"/>
              <a:t>programme</a:t>
            </a:r>
            <a:r>
              <a:rPr lang="en-US" dirty="0"/>
              <a:t> which will, by 2030, bring about a change in the South African national school education system. It will ultimately impact all learners in the SA school system (12.9 million learners). </a:t>
            </a:r>
          </a:p>
          <a:p>
            <a:endParaRPr lang="en-US" dirty="0"/>
          </a:p>
          <a:p>
            <a:r>
              <a:rPr lang="en-US" b="1" dirty="0"/>
              <a:t>The approach: </a:t>
            </a:r>
          </a:p>
          <a:p>
            <a:r>
              <a:rPr lang="en-US" dirty="0"/>
              <a:t>Playful Project-based Learning Project-based Learning (PBL) is the vehicle that will be used to build the skills needed to achieve employability, entrepreneurial skills and the opportunity to enter tertiary education. Authentic, real-life scenarios and activity-based learning, which is experiential and practical, and thus more fun and inspiring to learners, will be promoted. Tools and ways of thinking to better solve problems, both alone and with others, will be explored. In this way, learners will develop the relevant skills and competencies needed in a modern economy. There will be an intentional move away from wholly traditional teaching (if chalk-and-talk is fit for purpose, it remains valid) towards a more learner-centered approach that takes a play-based approach. Research has proven that play is an essential vehicle for learning. Play, by nature, includes many different experiences from free play to more structured experiences. Play is also fluid, as children (and adults) navigate multiple domains of learning at the same time. Stimulating all aspects of a child's development, it is multi-sensory and tailored to the interests and needs of the young person. </a:t>
            </a:r>
          </a:p>
          <a:p>
            <a:r>
              <a:rPr lang="en-US" dirty="0"/>
              <a:t>For example, through role play, children develop their emotional, social, thinking and language skills (</a:t>
            </a:r>
            <a:r>
              <a:rPr lang="en-US" dirty="0" err="1"/>
              <a:t>Lillemyr</a:t>
            </a:r>
            <a:r>
              <a:rPr lang="en-US" dirty="0"/>
              <a:t>, 2009 p.9). The Lego Foundation (2017) refer to five skills for holistic development that highlight the importance of a child's Emotional, Cognitive, Physical, Social and Creative Skills. The Lego Foundation explains that through play, children must experience agency (2017, p.11), be supported rather than directed, exercise choice and voice, and pursue their interests. For these reasons, Project-based Learning is an excellent vehicle or process, as it provides the framework for creating the environment where children can explore their interests through participating in a relevant real-life project that seeks solutions for other people and unlocks their own agency. </a:t>
            </a:r>
          </a:p>
          <a:p>
            <a:r>
              <a:rPr lang="en-US" dirty="0"/>
              <a:t>CAPS alignment In each grade, an anchor subject is selected and an activity-driven project, which covers In each grade, an anchor subject is selected and an activity-driven project which covers most of the content, especially in the trimmed ATPs all the content required by the CAPS in a specific term, will be written in such a way that teachers will be provided with a step-by-step recipe for unpacking the project. Because Term 3 is generally the term in which the CAPS requires projects and case studies to be undertaken for SBA, in the first few years of the pilot, Term 3 will be the term in which PPBL will be implemented, driven or anchored by the following subjects: Grades 4 –6 (Life Skills) Grades 7 –9 (Economic and Management Sciences) Grades 10 – 11 (Life Orientation</a:t>
            </a:r>
            <a:endParaRPr lang="en-ZA"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10</a:t>
            </a:fld>
            <a:endParaRPr lang="en-GB"/>
          </a:p>
        </p:txBody>
      </p:sp>
    </p:spTree>
    <p:extLst>
      <p:ext uri="{BB962C8B-B14F-4D97-AF65-F5344CB8AC3E}">
        <p14:creationId xmlns:p14="http://schemas.microsoft.com/office/powerpoint/2010/main" val="4186969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Assessment of the Projects </a:t>
            </a:r>
          </a:p>
          <a:p>
            <a:r>
              <a:rPr lang="en-US" dirty="0"/>
              <a:t>The project in Term 3 is part of formal school-based assessment and “counts for marks”. The results will be recorded on the national assessment database, SA SAMS. Items on the assessment rubric which are being updated to align with the adjusted ATPs and will be unpacked with teachers during training. </a:t>
            </a:r>
          </a:p>
          <a:p>
            <a:r>
              <a:rPr lang="en-US" dirty="0"/>
              <a:t>The Formal Assessment Task for Term 3 (the term of the pilot) is a project, as opposed to other activities, and teachers need to submit a mark or a grade using the assessment rubric as a guideline. The results are monitored on SA SAMS. </a:t>
            </a:r>
          </a:p>
          <a:p>
            <a:r>
              <a:rPr lang="en-US" dirty="0"/>
              <a:t>In 2021, the adjusted ATPs will be used to guide the content of the projects. Although there will be a core or anchor subject housing each project as stated above, the project will encourage integration with other subjects, especially the Language of Learning and Teaching (LOLT). With time, teachers will see the value of collaboration in assessment as well.</a:t>
            </a:r>
            <a:endParaRPr lang="en-ZA"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11</a:t>
            </a:fld>
            <a:endParaRPr lang="en-GB"/>
          </a:p>
        </p:txBody>
      </p:sp>
    </p:spTree>
    <p:extLst>
      <p:ext uri="{BB962C8B-B14F-4D97-AF65-F5344CB8AC3E}">
        <p14:creationId xmlns:p14="http://schemas.microsoft.com/office/powerpoint/2010/main" val="30961448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chart" Target="../charts/chart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53E0BD-EB22-7840-9CD0-BAAD7A3ECECD}"/>
              </a:ext>
            </a:extLst>
          </p:cNvPr>
          <p:cNvPicPr>
            <a:picLocks noChangeAspect="1"/>
          </p:cNvPicPr>
          <p:nvPr userDrawn="1"/>
        </p:nvPicPr>
        <p:blipFill>
          <a:blip r:embed="rId2"/>
          <a:srcRect/>
          <a:stretch/>
        </p:blipFill>
        <p:spPr>
          <a:xfrm>
            <a:off x="0" y="0"/>
            <a:ext cx="12169463" cy="6858000"/>
          </a:xfrm>
          <a:prstGeom prst="rect">
            <a:avLst/>
          </a:prstGeom>
        </p:spPr>
      </p:pic>
      <p:sp>
        <p:nvSpPr>
          <p:cNvPr id="2" name="Title 1">
            <a:extLst>
              <a:ext uri="{FF2B5EF4-FFF2-40B4-BE49-F238E27FC236}">
                <a16:creationId xmlns:a16="http://schemas.microsoft.com/office/drawing/2014/main" id="{3AFFE037-55AB-CD49-B395-2AAD45BD7C9E}"/>
              </a:ext>
            </a:extLst>
          </p:cNvPr>
          <p:cNvSpPr>
            <a:spLocks noGrp="1"/>
          </p:cNvSpPr>
          <p:nvPr>
            <p:ph type="title"/>
          </p:nvPr>
        </p:nvSpPr>
        <p:spPr>
          <a:xfrm>
            <a:off x="1397000" y="365128"/>
            <a:ext cx="9956799" cy="1125006"/>
          </a:xfrm>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sp>
        <p:nvSpPr>
          <p:cNvPr id="10" name="Text Placeholder 9">
            <a:extLst>
              <a:ext uri="{FF2B5EF4-FFF2-40B4-BE49-F238E27FC236}">
                <a16:creationId xmlns:a16="http://schemas.microsoft.com/office/drawing/2014/main" id="{F25D8107-35B0-7548-B48F-E19ED3D92929}"/>
              </a:ext>
            </a:extLst>
          </p:cNvPr>
          <p:cNvSpPr>
            <a:spLocks noGrp="1"/>
          </p:cNvSpPr>
          <p:nvPr>
            <p:ph type="body" sz="quarter" idx="13"/>
          </p:nvPr>
        </p:nvSpPr>
        <p:spPr>
          <a:xfrm>
            <a:off x="6332538" y="1633538"/>
            <a:ext cx="5021262" cy="458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11">
            <a:extLst>
              <a:ext uri="{FF2B5EF4-FFF2-40B4-BE49-F238E27FC236}">
                <a16:creationId xmlns:a16="http://schemas.microsoft.com/office/drawing/2014/main" id="{6431E80F-5B44-A142-8A4C-B328BA727DCC}"/>
              </a:ext>
            </a:extLst>
          </p:cNvPr>
          <p:cNvSpPr>
            <a:spLocks noGrp="1"/>
          </p:cNvSpPr>
          <p:nvPr>
            <p:ph type="pic" sz="quarter" idx="14"/>
          </p:nvPr>
        </p:nvSpPr>
        <p:spPr>
          <a:xfrm>
            <a:off x="1397000" y="1631424"/>
            <a:ext cx="4818063" cy="4583640"/>
          </a:xfrm>
        </p:spPr>
        <p:txBody>
          <a:bodyPr/>
          <a:lstStyle/>
          <a:p>
            <a:r>
              <a:rPr lang="en-US"/>
              <a:t>Click icon to add picture</a:t>
            </a:r>
            <a:endParaRPr lang="en-GB"/>
          </a:p>
        </p:txBody>
      </p:sp>
      <p:pic>
        <p:nvPicPr>
          <p:cNvPr id="13" name="Content Placeholder 4">
            <a:extLst>
              <a:ext uri="{FF2B5EF4-FFF2-40B4-BE49-F238E27FC236}">
                <a16:creationId xmlns:a16="http://schemas.microsoft.com/office/drawing/2014/main" id="{92EEDFDB-0B93-2B4B-9253-0289103CC10B}"/>
              </a:ext>
            </a:extLst>
          </p:cNvPr>
          <p:cNvPicPr>
            <a:picLocks noChangeAspect="1"/>
          </p:cNvPicPr>
          <p:nvPr userDrawn="1"/>
        </p:nvPicPr>
        <p:blipFill>
          <a:blip r:embed="rId3"/>
          <a:stretch>
            <a:fillRect/>
          </a:stretch>
        </p:blipFill>
        <p:spPr>
          <a:xfrm>
            <a:off x="11471275" y="6188077"/>
            <a:ext cx="660400" cy="533400"/>
          </a:xfrm>
          <a:prstGeom prst="rect">
            <a:avLst/>
          </a:prstGeom>
        </p:spPr>
      </p:pic>
    </p:spTree>
    <p:extLst>
      <p:ext uri="{BB962C8B-B14F-4D97-AF65-F5344CB8AC3E}">
        <p14:creationId xmlns:p14="http://schemas.microsoft.com/office/powerpoint/2010/main" val="857288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CBC9F6-F0CC-4745-8D44-4BB9ED5FB8A4}"/>
              </a:ext>
            </a:extLst>
          </p:cNvPr>
          <p:cNvPicPr>
            <a:picLocks noChangeAspect="1"/>
          </p:cNvPicPr>
          <p:nvPr userDrawn="1"/>
        </p:nvPicPr>
        <p:blipFill>
          <a:blip r:embed="rId2"/>
          <a:srcRect/>
          <a:stretch/>
        </p:blipFill>
        <p:spPr>
          <a:xfrm>
            <a:off x="-28703" y="0"/>
            <a:ext cx="12169463" cy="6858000"/>
          </a:xfrm>
          <a:prstGeom prst="rect">
            <a:avLst/>
          </a:prstGeom>
        </p:spPr>
      </p:pic>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pic>
        <p:nvPicPr>
          <p:cNvPr id="14" name="Content Placeholder 4">
            <a:extLst>
              <a:ext uri="{FF2B5EF4-FFF2-40B4-BE49-F238E27FC236}">
                <a16:creationId xmlns:a16="http://schemas.microsoft.com/office/drawing/2014/main" id="{6793B8B6-E7AD-904F-A2A6-44C9777AE34E}"/>
              </a:ext>
            </a:extLst>
          </p:cNvPr>
          <p:cNvPicPr>
            <a:picLocks noChangeAspect="1"/>
          </p:cNvPicPr>
          <p:nvPr userDrawn="1"/>
        </p:nvPicPr>
        <p:blipFill>
          <a:blip r:embed="rId3"/>
          <a:stretch>
            <a:fillRect/>
          </a:stretch>
        </p:blipFill>
        <p:spPr>
          <a:xfrm>
            <a:off x="17252" y="6306847"/>
            <a:ext cx="513352" cy="414630"/>
          </a:xfrm>
          <a:prstGeom prst="rect">
            <a:avLst/>
          </a:prstGeom>
        </p:spPr>
      </p:pic>
      <p:sp>
        <p:nvSpPr>
          <p:cNvPr id="9" name="Title 1">
            <a:extLst>
              <a:ext uri="{FF2B5EF4-FFF2-40B4-BE49-F238E27FC236}">
                <a16:creationId xmlns:a16="http://schemas.microsoft.com/office/drawing/2014/main" id="{496B1A4A-29FC-FD42-A1E3-32DE8DB3D6F8}"/>
              </a:ext>
            </a:extLst>
          </p:cNvPr>
          <p:cNvSpPr txBox="1">
            <a:spLocks/>
          </p:cNvSpPr>
          <p:nvPr userDrawn="1"/>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rgbClr val="4B5EC4"/>
                </a:solidFill>
                <a:latin typeface="Montserrat SemiBold" pitchFamily="2" charset="77"/>
                <a:ea typeface="+mj-ea"/>
                <a:cs typeface="+mj-cs"/>
              </a:defRPr>
            </a:lvl1pPr>
          </a:lstStyle>
          <a:p>
            <a:endParaRPr lang="en-ZA" b="1" dirty="0"/>
          </a:p>
        </p:txBody>
      </p:sp>
      <p:sp>
        <p:nvSpPr>
          <p:cNvPr id="2" name="Title 1">
            <a:extLst>
              <a:ext uri="{FF2B5EF4-FFF2-40B4-BE49-F238E27FC236}">
                <a16:creationId xmlns:a16="http://schemas.microsoft.com/office/drawing/2014/main" id="{3AFFE037-55AB-CD49-B395-2AAD45BD7C9E}"/>
              </a:ext>
            </a:extLst>
          </p:cNvPr>
          <p:cNvSpPr>
            <a:spLocks noGrp="1"/>
          </p:cNvSpPr>
          <p:nvPr>
            <p:ph type="title" hasCustomPrompt="1"/>
          </p:nvPr>
        </p:nvSpPr>
        <p:spPr>
          <a:xfrm>
            <a:off x="1397001" y="365127"/>
            <a:ext cx="4699000" cy="1327349"/>
          </a:xfrm>
        </p:spPr>
        <p:txBody>
          <a:bodyPr/>
          <a:lstStyle/>
          <a:p>
            <a:r>
              <a:rPr lang="en-ZA" b="1" dirty="0"/>
              <a:t>CONTENT AND IMAGE</a:t>
            </a:r>
          </a:p>
        </p:txBody>
      </p:sp>
      <p:sp>
        <p:nvSpPr>
          <p:cNvPr id="12" name="Content Placeholder 8">
            <a:extLst>
              <a:ext uri="{FF2B5EF4-FFF2-40B4-BE49-F238E27FC236}">
                <a16:creationId xmlns:a16="http://schemas.microsoft.com/office/drawing/2014/main" id="{065B3D90-B597-7445-B14D-C2E46CBD1515}"/>
              </a:ext>
            </a:extLst>
          </p:cNvPr>
          <p:cNvSpPr>
            <a:spLocks noGrp="1"/>
          </p:cNvSpPr>
          <p:nvPr>
            <p:ph idx="1"/>
          </p:nvPr>
        </p:nvSpPr>
        <p:spPr>
          <a:xfrm>
            <a:off x="1396999" y="1855262"/>
            <a:ext cx="3725607" cy="4338305"/>
          </a:xfrm>
        </p:spPr>
        <p:txBody>
          <a:bodyPr>
            <a:normAutofit/>
          </a:bodyPr>
          <a:lstStyle/>
          <a:p>
            <a:pPr lvl="0"/>
            <a:r>
              <a:rPr lang="en-US" sz="2400"/>
              <a:t>Click to edit Master text styles</a:t>
            </a:r>
          </a:p>
        </p:txBody>
      </p:sp>
    </p:spTree>
    <p:extLst>
      <p:ext uri="{BB962C8B-B14F-4D97-AF65-F5344CB8AC3E}">
        <p14:creationId xmlns:p14="http://schemas.microsoft.com/office/powerpoint/2010/main" val="2944106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CBC9F6-F0CC-4745-8D44-4BB9ED5FB8A4}"/>
              </a:ext>
            </a:extLst>
          </p:cNvPr>
          <p:cNvPicPr>
            <a:picLocks noChangeAspect="1"/>
          </p:cNvPicPr>
          <p:nvPr userDrawn="1"/>
        </p:nvPicPr>
        <p:blipFill>
          <a:blip r:embed="rId2"/>
          <a:srcRect/>
          <a:stretch/>
        </p:blipFill>
        <p:spPr>
          <a:xfrm>
            <a:off x="-28703" y="0"/>
            <a:ext cx="12169463" cy="6858000"/>
          </a:xfrm>
          <a:prstGeom prst="rect">
            <a:avLst/>
          </a:prstGeom>
        </p:spPr>
      </p:pic>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pic>
        <p:nvPicPr>
          <p:cNvPr id="14" name="Content Placeholder 4">
            <a:extLst>
              <a:ext uri="{FF2B5EF4-FFF2-40B4-BE49-F238E27FC236}">
                <a16:creationId xmlns:a16="http://schemas.microsoft.com/office/drawing/2014/main" id="{6793B8B6-E7AD-904F-A2A6-44C9777AE34E}"/>
              </a:ext>
            </a:extLst>
          </p:cNvPr>
          <p:cNvPicPr>
            <a:picLocks noChangeAspect="1"/>
          </p:cNvPicPr>
          <p:nvPr userDrawn="1"/>
        </p:nvPicPr>
        <p:blipFill>
          <a:blip r:embed="rId3"/>
          <a:stretch>
            <a:fillRect/>
          </a:stretch>
        </p:blipFill>
        <p:spPr>
          <a:xfrm>
            <a:off x="17252" y="6306847"/>
            <a:ext cx="513352" cy="414630"/>
          </a:xfrm>
          <a:prstGeom prst="rect">
            <a:avLst/>
          </a:prstGeom>
        </p:spPr>
      </p:pic>
      <p:sp>
        <p:nvSpPr>
          <p:cNvPr id="9" name="Title 1">
            <a:extLst>
              <a:ext uri="{FF2B5EF4-FFF2-40B4-BE49-F238E27FC236}">
                <a16:creationId xmlns:a16="http://schemas.microsoft.com/office/drawing/2014/main" id="{496B1A4A-29FC-FD42-A1E3-32DE8DB3D6F8}"/>
              </a:ext>
            </a:extLst>
          </p:cNvPr>
          <p:cNvSpPr txBox="1">
            <a:spLocks/>
          </p:cNvSpPr>
          <p:nvPr userDrawn="1"/>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rgbClr val="4B5EC4"/>
                </a:solidFill>
                <a:latin typeface="Montserrat SemiBold" pitchFamily="2" charset="77"/>
                <a:ea typeface="+mj-ea"/>
                <a:cs typeface="+mj-cs"/>
              </a:defRPr>
            </a:lvl1pPr>
          </a:lstStyle>
          <a:p>
            <a:endParaRPr lang="en-ZA" b="1" dirty="0"/>
          </a:p>
        </p:txBody>
      </p:sp>
      <p:sp>
        <p:nvSpPr>
          <p:cNvPr id="2" name="Title 1">
            <a:extLst>
              <a:ext uri="{FF2B5EF4-FFF2-40B4-BE49-F238E27FC236}">
                <a16:creationId xmlns:a16="http://schemas.microsoft.com/office/drawing/2014/main" id="{3AFFE037-55AB-CD49-B395-2AAD45BD7C9E}"/>
              </a:ext>
            </a:extLst>
          </p:cNvPr>
          <p:cNvSpPr>
            <a:spLocks noGrp="1"/>
          </p:cNvSpPr>
          <p:nvPr>
            <p:ph type="title" hasCustomPrompt="1"/>
          </p:nvPr>
        </p:nvSpPr>
        <p:spPr>
          <a:xfrm>
            <a:off x="1397001" y="365127"/>
            <a:ext cx="4699000" cy="1327349"/>
          </a:xfrm>
        </p:spPr>
        <p:txBody>
          <a:bodyPr/>
          <a:lstStyle/>
          <a:p>
            <a:r>
              <a:rPr lang="en-ZA" b="1" dirty="0"/>
              <a:t>CONTENT </a:t>
            </a:r>
            <a:br>
              <a:rPr lang="en-ZA" b="1" dirty="0"/>
            </a:br>
            <a:r>
              <a:rPr lang="en-ZA" b="1" dirty="0"/>
              <a:t>AND IMAGES</a:t>
            </a:r>
          </a:p>
        </p:txBody>
      </p:sp>
      <p:sp>
        <p:nvSpPr>
          <p:cNvPr id="12" name="Content Placeholder 8">
            <a:extLst>
              <a:ext uri="{FF2B5EF4-FFF2-40B4-BE49-F238E27FC236}">
                <a16:creationId xmlns:a16="http://schemas.microsoft.com/office/drawing/2014/main" id="{065B3D90-B597-7445-B14D-C2E46CBD1515}"/>
              </a:ext>
            </a:extLst>
          </p:cNvPr>
          <p:cNvSpPr>
            <a:spLocks noGrp="1"/>
          </p:cNvSpPr>
          <p:nvPr>
            <p:ph idx="1"/>
          </p:nvPr>
        </p:nvSpPr>
        <p:spPr>
          <a:xfrm>
            <a:off x="1396999" y="1855262"/>
            <a:ext cx="3725607" cy="4338305"/>
          </a:xfrm>
        </p:spPr>
        <p:txBody>
          <a:bodyPr>
            <a:normAutofit/>
          </a:bodyPr>
          <a:lstStyle/>
          <a:p>
            <a:pPr lvl="0"/>
            <a:r>
              <a:rPr lang="en-US" sz="2400"/>
              <a:t>Click to edit Master text styles</a:t>
            </a:r>
          </a:p>
        </p:txBody>
      </p:sp>
      <p:sp>
        <p:nvSpPr>
          <p:cNvPr id="7" name="Picture Placeholder 6">
            <a:extLst>
              <a:ext uri="{FF2B5EF4-FFF2-40B4-BE49-F238E27FC236}">
                <a16:creationId xmlns:a16="http://schemas.microsoft.com/office/drawing/2014/main" id="{0BEBC9A5-0DF5-3440-BE77-FBEC7375375A}"/>
              </a:ext>
            </a:extLst>
          </p:cNvPr>
          <p:cNvSpPr>
            <a:spLocks noGrp="1"/>
          </p:cNvSpPr>
          <p:nvPr>
            <p:ph type="pic" sz="quarter" idx="13"/>
          </p:nvPr>
        </p:nvSpPr>
        <p:spPr>
          <a:xfrm>
            <a:off x="5437188" y="0"/>
            <a:ext cx="6754812" cy="3429000"/>
          </a:xfrm>
        </p:spPr>
        <p:txBody>
          <a:bodyPr/>
          <a:lstStyle/>
          <a:p>
            <a:r>
              <a:rPr lang="en-US"/>
              <a:t>Click icon to add picture</a:t>
            </a:r>
            <a:endParaRPr lang="en-GB"/>
          </a:p>
        </p:txBody>
      </p:sp>
    </p:spTree>
    <p:extLst>
      <p:ext uri="{BB962C8B-B14F-4D97-AF65-F5344CB8AC3E}">
        <p14:creationId xmlns:p14="http://schemas.microsoft.com/office/powerpoint/2010/main" val="1014816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446BDF-4E60-4D47-9D43-7B15599FAB7D}" type="datetimeFigureOut">
              <a:rPr lang="en-US" smtClean="0"/>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1870819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446BDF-4E60-4D47-9D43-7B15599FAB7D}" type="datetimeFigureOut">
              <a:rPr lang="en-US" smtClean="0"/>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1340530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446BDF-4E60-4D47-9D43-7B15599FAB7D}" type="datetimeFigureOut">
              <a:rPr lang="en-US" smtClean="0"/>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3657179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446BDF-4E60-4D47-9D43-7B15599FAB7D}" type="datetimeFigureOut">
              <a:rPr lang="en-US" smtClean="0"/>
              <a:t>5/31/2021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2931480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446BDF-4E60-4D47-9D43-7B15599FAB7D}" type="datetimeFigureOut">
              <a:rPr lang="en-US" smtClean="0"/>
              <a:t>5/31/2021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4126513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446BDF-4E60-4D47-9D43-7B15599FAB7D}" type="datetimeFigureOut">
              <a:rPr lang="en-US" smtClean="0"/>
              <a:t>5/31/2021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2534708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446BDF-4E60-4D47-9D43-7B15599FAB7D}" type="datetimeFigureOut">
              <a:rPr lang="en-US" smtClean="0"/>
              <a:t>5/31/2021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2106275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b="0" i="0">
                <a:latin typeface="Montserrat" pitchFamily="2" charset="77"/>
              </a:defRPr>
            </a:lvl3pPr>
            <a:lvl4pPr>
              <a:defRPr sz="2000" b="0" i="0">
                <a:latin typeface="Montserrat" pitchFamily="2" charset="77"/>
              </a:defRPr>
            </a:lvl4pPr>
            <a:lvl5pPr>
              <a:defRPr sz="2000" b="0" i="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446BDF-4E60-4D47-9D43-7B15599FAB7D}" type="datetimeFigureOut">
              <a:rPr lang="en-US" smtClean="0"/>
              <a:t>5/31/2021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3750015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CBC9F6-F0CC-4745-8D44-4BB9ED5FB8A4}"/>
              </a:ext>
            </a:extLst>
          </p:cNvPr>
          <p:cNvPicPr>
            <a:picLocks noChangeAspect="1"/>
          </p:cNvPicPr>
          <p:nvPr userDrawn="1"/>
        </p:nvPicPr>
        <p:blipFill>
          <a:blip r:embed="rId2"/>
          <a:srcRect/>
          <a:stretch/>
        </p:blipFill>
        <p:spPr>
          <a:xfrm>
            <a:off x="-28703" y="0"/>
            <a:ext cx="12169463" cy="6858000"/>
          </a:xfrm>
          <a:prstGeom prst="rect">
            <a:avLst/>
          </a:prstGeom>
        </p:spPr>
      </p:pic>
      <p:sp>
        <p:nvSpPr>
          <p:cNvPr id="2" name="Title 1">
            <a:extLst>
              <a:ext uri="{FF2B5EF4-FFF2-40B4-BE49-F238E27FC236}">
                <a16:creationId xmlns:a16="http://schemas.microsoft.com/office/drawing/2014/main" id="{3AFFE037-55AB-CD49-B395-2AAD45BD7C9E}"/>
              </a:ext>
            </a:extLst>
          </p:cNvPr>
          <p:cNvSpPr>
            <a:spLocks noGrp="1"/>
          </p:cNvSpPr>
          <p:nvPr>
            <p:ph type="title"/>
          </p:nvPr>
        </p:nvSpPr>
        <p:spPr>
          <a:xfrm>
            <a:off x="1397000" y="365128"/>
            <a:ext cx="9956799" cy="1125006"/>
          </a:xfrm>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pic>
        <p:nvPicPr>
          <p:cNvPr id="14" name="Content Placeholder 4">
            <a:extLst>
              <a:ext uri="{FF2B5EF4-FFF2-40B4-BE49-F238E27FC236}">
                <a16:creationId xmlns:a16="http://schemas.microsoft.com/office/drawing/2014/main" id="{6793B8B6-E7AD-904F-A2A6-44C9777AE34E}"/>
              </a:ext>
            </a:extLst>
          </p:cNvPr>
          <p:cNvPicPr>
            <a:picLocks noChangeAspect="1"/>
          </p:cNvPicPr>
          <p:nvPr userDrawn="1"/>
        </p:nvPicPr>
        <p:blipFill>
          <a:blip r:embed="rId3"/>
          <a:stretch>
            <a:fillRect/>
          </a:stretch>
        </p:blipFill>
        <p:spPr>
          <a:xfrm>
            <a:off x="17252" y="6306847"/>
            <a:ext cx="513352" cy="414630"/>
          </a:xfrm>
          <a:prstGeom prst="rect">
            <a:avLst/>
          </a:prstGeom>
        </p:spPr>
      </p:pic>
      <p:sp>
        <p:nvSpPr>
          <p:cNvPr id="7" name="Text Placeholder 6">
            <a:extLst>
              <a:ext uri="{FF2B5EF4-FFF2-40B4-BE49-F238E27FC236}">
                <a16:creationId xmlns:a16="http://schemas.microsoft.com/office/drawing/2014/main" id="{5D9FF2A8-7284-684A-B98E-89F1D9EB59B9}"/>
              </a:ext>
            </a:extLst>
          </p:cNvPr>
          <p:cNvSpPr>
            <a:spLocks noGrp="1"/>
          </p:cNvSpPr>
          <p:nvPr>
            <p:ph type="body" sz="quarter" idx="13"/>
          </p:nvPr>
        </p:nvSpPr>
        <p:spPr>
          <a:xfrm>
            <a:off x="1397000" y="1682750"/>
            <a:ext cx="9956800"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3338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446BDF-4E60-4D47-9D43-7B15599FAB7D}" type="datetimeFigureOut">
              <a:rPr lang="en-US" smtClean="0"/>
              <a:t>5/31/2021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3126543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446BDF-4E60-4D47-9D43-7B15599FAB7D}" type="datetimeFigureOut">
              <a:rPr lang="en-US" smtClean="0"/>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3403158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446BDF-4E60-4D47-9D43-7B15599FAB7D}" type="datetimeFigureOut">
              <a:rPr lang="en-US" smtClean="0"/>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3805332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21"/>
        <p:cNvGrpSpPr/>
        <p:nvPr/>
      </p:nvGrpSpPr>
      <p:grpSpPr>
        <a:xfrm>
          <a:off x="0" y="0"/>
          <a:ext cx="0" cy="0"/>
          <a:chOff x="0" y="0"/>
          <a:chExt cx="0" cy="0"/>
        </a:xfrm>
      </p:grpSpPr>
      <p:pic>
        <p:nvPicPr>
          <p:cNvPr id="22" name="Google Shape;22;p32"/>
          <p:cNvPicPr preferRelativeResize="0"/>
          <p:nvPr/>
        </p:nvPicPr>
        <p:blipFill rotWithShape="1">
          <a:blip r:embed="rId2">
            <a:alphaModFix/>
          </a:blip>
          <a:srcRect/>
          <a:stretch/>
        </p:blipFill>
        <p:spPr>
          <a:xfrm>
            <a:off x="-28703" y="0"/>
            <a:ext cx="12169463" cy="6858000"/>
          </a:xfrm>
          <a:prstGeom prst="rect">
            <a:avLst/>
          </a:prstGeom>
          <a:noFill/>
          <a:ln>
            <a:noFill/>
          </a:ln>
        </p:spPr>
      </p:pic>
      <p:sp>
        <p:nvSpPr>
          <p:cNvPr id="23" name="Google Shape;23;p32"/>
          <p:cNvSpPr txBox="1">
            <a:spLocks noGrp="1"/>
          </p:cNvSpPr>
          <p:nvPr>
            <p:ph type="title"/>
          </p:nvPr>
        </p:nvSpPr>
        <p:spPr>
          <a:xfrm>
            <a:off x="1397000" y="365128"/>
            <a:ext cx="9956799" cy="1125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B5EC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2"/>
          <p:cNvSpPr txBox="1">
            <a:spLocks noGrp="1"/>
          </p:cNvSpPr>
          <p:nvPr>
            <p:ph type="dt" idx="10"/>
          </p:nvPr>
        </p:nvSpPr>
        <p:spPr>
          <a:xfrm>
            <a:off x="1464734" y="6356352"/>
            <a:ext cx="211666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pic>
        <p:nvPicPr>
          <p:cNvPr id="27" name="Google Shape;27;p32"/>
          <p:cNvPicPr preferRelativeResize="0"/>
          <p:nvPr/>
        </p:nvPicPr>
        <p:blipFill rotWithShape="1">
          <a:blip r:embed="rId3">
            <a:alphaModFix/>
          </a:blip>
          <a:srcRect/>
          <a:stretch/>
        </p:blipFill>
        <p:spPr>
          <a:xfrm>
            <a:off x="17252" y="6306847"/>
            <a:ext cx="513352" cy="41463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40"/>
        <p:cNvGrpSpPr/>
        <p:nvPr/>
      </p:nvGrpSpPr>
      <p:grpSpPr>
        <a:xfrm>
          <a:off x="0" y="0"/>
          <a:ext cx="0" cy="0"/>
          <a:chOff x="0" y="0"/>
          <a:chExt cx="0" cy="0"/>
        </a:xfrm>
      </p:grpSpPr>
      <p:pic>
        <p:nvPicPr>
          <p:cNvPr id="41" name="Google Shape;41;p48"/>
          <p:cNvPicPr preferRelativeResize="0"/>
          <p:nvPr/>
        </p:nvPicPr>
        <p:blipFill rotWithShape="1">
          <a:blip r:embed="rId2">
            <a:alphaModFix/>
          </a:blip>
          <a:srcRect/>
          <a:stretch/>
        </p:blipFill>
        <p:spPr>
          <a:xfrm>
            <a:off x="-28703" y="0"/>
            <a:ext cx="12169463" cy="6858000"/>
          </a:xfrm>
          <a:prstGeom prst="rect">
            <a:avLst/>
          </a:prstGeom>
          <a:noFill/>
          <a:ln>
            <a:noFill/>
          </a:ln>
        </p:spPr>
      </p:pic>
      <p:sp>
        <p:nvSpPr>
          <p:cNvPr id="42" name="Google Shape;42;p48"/>
          <p:cNvSpPr txBox="1">
            <a:spLocks noGrp="1"/>
          </p:cNvSpPr>
          <p:nvPr>
            <p:ph type="title"/>
          </p:nvPr>
        </p:nvSpPr>
        <p:spPr>
          <a:xfrm>
            <a:off x="1397000" y="365128"/>
            <a:ext cx="9956799" cy="1125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B5EC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48"/>
          <p:cNvSpPr txBox="1">
            <a:spLocks noGrp="1"/>
          </p:cNvSpPr>
          <p:nvPr>
            <p:ph type="dt" idx="10"/>
          </p:nvPr>
        </p:nvSpPr>
        <p:spPr>
          <a:xfrm>
            <a:off x="1464734" y="6356352"/>
            <a:ext cx="211666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6" name="Google Shape;46;p48"/>
          <p:cNvPicPr preferRelativeResize="0"/>
          <p:nvPr/>
        </p:nvPicPr>
        <p:blipFill rotWithShape="1">
          <a:blip r:embed="rId3">
            <a:alphaModFix/>
          </a:blip>
          <a:srcRect/>
          <a:stretch/>
        </p:blipFill>
        <p:spPr>
          <a:xfrm>
            <a:off x="17252" y="6306847"/>
            <a:ext cx="513352" cy="414630"/>
          </a:xfrm>
          <a:prstGeom prst="rect">
            <a:avLst/>
          </a:prstGeom>
          <a:noFill/>
          <a:ln>
            <a:noFill/>
          </a:ln>
        </p:spPr>
      </p:pic>
      <p:sp>
        <p:nvSpPr>
          <p:cNvPr id="47" name="Google Shape;47;p48"/>
          <p:cNvSpPr txBox="1">
            <a:spLocks noGrp="1"/>
          </p:cNvSpPr>
          <p:nvPr>
            <p:ph type="body" idx="1"/>
          </p:nvPr>
        </p:nvSpPr>
        <p:spPr>
          <a:xfrm>
            <a:off x="1397000" y="1682750"/>
            <a:ext cx="9956800" cy="43910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CBC9F6-F0CC-4745-8D44-4BB9ED5FB8A4}"/>
              </a:ext>
            </a:extLst>
          </p:cNvPr>
          <p:cNvPicPr>
            <a:picLocks noChangeAspect="1"/>
          </p:cNvPicPr>
          <p:nvPr userDrawn="1"/>
        </p:nvPicPr>
        <p:blipFill>
          <a:blip r:embed="rId2"/>
          <a:srcRect/>
          <a:stretch/>
        </p:blipFill>
        <p:spPr>
          <a:xfrm>
            <a:off x="-28703" y="0"/>
            <a:ext cx="12169463" cy="6858000"/>
          </a:xfrm>
          <a:prstGeom prst="rect">
            <a:avLst/>
          </a:prstGeom>
        </p:spPr>
      </p:pic>
      <p:sp>
        <p:nvSpPr>
          <p:cNvPr id="2" name="Title 1">
            <a:extLst>
              <a:ext uri="{FF2B5EF4-FFF2-40B4-BE49-F238E27FC236}">
                <a16:creationId xmlns:a16="http://schemas.microsoft.com/office/drawing/2014/main" id="{3AFFE037-55AB-CD49-B395-2AAD45BD7C9E}"/>
              </a:ext>
            </a:extLst>
          </p:cNvPr>
          <p:cNvSpPr>
            <a:spLocks noGrp="1"/>
          </p:cNvSpPr>
          <p:nvPr>
            <p:ph type="title"/>
          </p:nvPr>
        </p:nvSpPr>
        <p:spPr>
          <a:xfrm>
            <a:off x="1397000" y="365128"/>
            <a:ext cx="9956799" cy="1125006"/>
          </a:xfrm>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sp>
        <p:nvSpPr>
          <p:cNvPr id="7" name="Text Placeholder 6">
            <a:extLst>
              <a:ext uri="{FF2B5EF4-FFF2-40B4-BE49-F238E27FC236}">
                <a16:creationId xmlns:a16="http://schemas.microsoft.com/office/drawing/2014/main" id="{5D9FF2A8-7284-684A-B98E-89F1D9EB59B9}"/>
              </a:ext>
            </a:extLst>
          </p:cNvPr>
          <p:cNvSpPr>
            <a:spLocks noGrp="1"/>
          </p:cNvSpPr>
          <p:nvPr>
            <p:ph type="body" sz="quarter" idx="13"/>
          </p:nvPr>
        </p:nvSpPr>
        <p:spPr>
          <a:xfrm>
            <a:off x="1397000" y="1682750"/>
            <a:ext cx="9956800"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65421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CBC9F6-F0CC-4745-8D44-4BB9ED5FB8A4}"/>
              </a:ext>
            </a:extLst>
          </p:cNvPr>
          <p:cNvPicPr>
            <a:picLocks noChangeAspect="1"/>
          </p:cNvPicPr>
          <p:nvPr userDrawn="1"/>
        </p:nvPicPr>
        <p:blipFill>
          <a:blip r:embed="rId2"/>
          <a:srcRect/>
          <a:stretch/>
        </p:blipFill>
        <p:spPr>
          <a:xfrm>
            <a:off x="-28703" y="0"/>
            <a:ext cx="12169463" cy="6858000"/>
          </a:xfrm>
          <a:prstGeom prst="rect">
            <a:avLst/>
          </a:prstGeom>
        </p:spPr>
      </p:pic>
      <p:sp>
        <p:nvSpPr>
          <p:cNvPr id="2" name="Title 1">
            <a:extLst>
              <a:ext uri="{FF2B5EF4-FFF2-40B4-BE49-F238E27FC236}">
                <a16:creationId xmlns:a16="http://schemas.microsoft.com/office/drawing/2014/main" id="{3AFFE037-55AB-CD49-B395-2AAD45BD7C9E}"/>
              </a:ext>
            </a:extLst>
          </p:cNvPr>
          <p:cNvSpPr>
            <a:spLocks noGrp="1"/>
          </p:cNvSpPr>
          <p:nvPr>
            <p:ph type="title" hasCustomPrompt="1"/>
          </p:nvPr>
        </p:nvSpPr>
        <p:spPr>
          <a:xfrm>
            <a:off x="1397000" y="365128"/>
            <a:ext cx="9956799" cy="1125006"/>
          </a:xfrm>
        </p:spPr>
        <p:txBody>
          <a:bodyPr/>
          <a:lstStyle/>
          <a:p>
            <a:r>
              <a:rPr lang="en-GB" dirty="0"/>
              <a:t>CHART TITLE</a:t>
            </a:r>
          </a:p>
        </p:txBody>
      </p:sp>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pic>
        <p:nvPicPr>
          <p:cNvPr id="14" name="Content Placeholder 4">
            <a:extLst>
              <a:ext uri="{FF2B5EF4-FFF2-40B4-BE49-F238E27FC236}">
                <a16:creationId xmlns:a16="http://schemas.microsoft.com/office/drawing/2014/main" id="{6793B8B6-E7AD-904F-A2A6-44C9777AE34E}"/>
              </a:ext>
            </a:extLst>
          </p:cNvPr>
          <p:cNvPicPr>
            <a:picLocks noChangeAspect="1"/>
          </p:cNvPicPr>
          <p:nvPr userDrawn="1"/>
        </p:nvPicPr>
        <p:blipFill>
          <a:blip r:embed="rId3"/>
          <a:stretch>
            <a:fillRect/>
          </a:stretch>
        </p:blipFill>
        <p:spPr>
          <a:xfrm>
            <a:off x="17252" y="6306847"/>
            <a:ext cx="513352" cy="414630"/>
          </a:xfrm>
          <a:prstGeom prst="rect">
            <a:avLst/>
          </a:prstGeom>
        </p:spPr>
      </p:pic>
      <p:graphicFrame>
        <p:nvGraphicFramePr>
          <p:cNvPr id="12" name="Content Placeholder 5">
            <a:extLst>
              <a:ext uri="{FF2B5EF4-FFF2-40B4-BE49-F238E27FC236}">
                <a16:creationId xmlns:a16="http://schemas.microsoft.com/office/drawing/2014/main" id="{0D9F25A4-9AC7-4E4A-8BC3-516A47748B01}"/>
              </a:ext>
            </a:extLst>
          </p:cNvPr>
          <p:cNvGraphicFramePr>
            <a:graphicFrameLocks/>
          </p:cNvGraphicFramePr>
          <p:nvPr userDrawn="1">
            <p:extLst>
              <p:ext uri="{D42A27DB-BD31-4B8C-83A1-F6EECF244321}">
                <p14:modId xmlns:p14="http://schemas.microsoft.com/office/powerpoint/2010/main" val="2030896552"/>
              </p:ext>
            </p:extLst>
          </p:nvPr>
        </p:nvGraphicFramePr>
        <p:xfrm>
          <a:off x="1397000" y="1825625"/>
          <a:ext cx="9956800" cy="4351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02898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CBC9F6-F0CC-4745-8D44-4BB9ED5FB8A4}"/>
              </a:ext>
            </a:extLst>
          </p:cNvPr>
          <p:cNvPicPr>
            <a:picLocks noChangeAspect="1"/>
          </p:cNvPicPr>
          <p:nvPr userDrawn="1"/>
        </p:nvPicPr>
        <p:blipFill>
          <a:blip r:embed="rId2"/>
          <a:srcRect/>
          <a:stretch/>
        </p:blipFill>
        <p:spPr>
          <a:xfrm>
            <a:off x="-28703" y="0"/>
            <a:ext cx="12169463" cy="6858000"/>
          </a:xfrm>
          <a:prstGeom prst="rect">
            <a:avLst/>
          </a:prstGeom>
        </p:spPr>
      </p:pic>
      <p:sp>
        <p:nvSpPr>
          <p:cNvPr id="2" name="Title 1">
            <a:extLst>
              <a:ext uri="{FF2B5EF4-FFF2-40B4-BE49-F238E27FC236}">
                <a16:creationId xmlns:a16="http://schemas.microsoft.com/office/drawing/2014/main" id="{3AFFE037-55AB-CD49-B395-2AAD45BD7C9E}"/>
              </a:ext>
            </a:extLst>
          </p:cNvPr>
          <p:cNvSpPr>
            <a:spLocks noGrp="1"/>
          </p:cNvSpPr>
          <p:nvPr>
            <p:ph type="title" hasCustomPrompt="1"/>
          </p:nvPr>
        </p:nvSpPr>
        <p:spPr>
          <a:xfrm>
            <a:off x="1397000" y="365128"/>
            <a:ext cx="9956799" cy="1125006"/>
          </a:xfrm>
        </p:spPr>
        <p:txBody>
          <a:bodyPr/>
          <a:lstStyle/>
          <a:p>
            <a:r>
              <a:rPr lang="en-GB" dirty="0"/>
              <a:t>VIDEO TITLE</a:t>
            </a:r>
          </a:p>
        </p:txBody>
      </p:sp>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pic>
        <p:nvPicPr>
          <p:cNvPr id="14" name="Content Placeholder 4">
            <a:extLst>
              <a:ext uri="{FF2B5EF4-FFF2-40B4-BE49-F238E27FC236}">
                <a16:creationId xmlns:a16="http://schemas.microsoft.com/office/drawing/2014/main" id="{6793B8B6-E7AD-904F-A2A6-44C9777AE34E}"/>
              </a:ext>
            </a:extLst>
          </p:cNvPr>
          <p:cNvPicPr>
            <a:picLocks noChangeAspect="1"/>
          </p:cNvPicPr>
          <p:nvPr userDrawn="1"/>
        </p:nvPicPr>
        <p:blipFill>
          <a:blip r:embed="rId3"/>
          <a:stretch>
            <a:fillRect/>
          </a:stretch>
        </p:blipFill>
        <p:spPr>
          <a:xfrm>
            <a:off x="17252" y="6306847"/>
            <a:ext cx="513352" cy="414630"/>
          </a:xfrm>
          <a:prstGeom prst="rect">
            <a:avLst/>
          </a:prstGeom>
        </p:spPr>
      </p:pic>
      <p:sp>
        <p:nvSpPr>
          <p:cNvPr id="7" name="Media Placeholder 6">
            <a:extLst>
              <a:ext uri="{FF2B5EF4-FFF2-40B4-BE49-F238E27FC236}">
                <a16:creationId xmlns:a16="http://schemas.microsoft.com/office/drawing/2014/main" id="{A2726B6F-37BD-0949-9074-93B408AEBEA6}"/>
              </a:ext>
            </a:extLst>
          </p:cNvPr>
          <p:cNvSpPr>
            <a:spLocks noGrp="1"/>
          </p:cNvSpPr>
          <p:nvPr>
            <p:ph type="media" sz="quarter" idx="13"/>
          </p:nvPr>
        </p:nvSpPr>
        <p:spPr>
          <a:xfrm>
            <a:off x="1397000" y="1662113"/>
            <a:ext cx="9956800" cy="4414837"/>
          </a:xfrm>
        </p:spPr>
        <p:txBody>
          <a:bodyPr/>
          <a:lstStyle/>
          <a:p>
            <a:r>
              <a:rPr lang="en-US"/>
              <a:t>Click icon to add media</a:t>
            </a:r>
            <a:endParaRPr lang="en-GB" dirty="0"/>
          </a:p>
        </p:txBody>
      </p:sp>
    </p:spTree>
    <p:extLst>
      <p:ext uri="{BB962C8B-B14F-4D97-AF65-F5344CB8AC3E}">
        <p14:creationId xmlns:p14="http://schemas.microsoft.com/office/powerpoint/2010/main" val="1165336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CBC9F6-F0CC-4745-8D44-4BB9ED5FB8A4}"/>
              </a:ext>
            </a:extLst>
          </p:cNvPr>
          <p:cNvPicPr>
            <a:picLocks noChangeAspect="1"/>
          </p:cNvPicPr>
          <p:nvPr userDrawn="1"/>
        </p:nvPicPr>
        <p:blipFill>
          <a:blip r:embed="rId2"/>
          <a:srcRect/>
          <a:stretch/>
        </p:blipFill>
        <p:spPr>
          <a:xfrm>
            <a:off x="-28703" y="0"/>
            <a:ext cx="12169463" cy="6858000"/>
          </a:xfrm>
          <a:prstGeom prst="rect">
            <a:avLst/>
          </a:prstGeom>
        </p:spPr>
      </p:pic>
      <p:sp>
        <p:nvSpPr>
          <p:cNvPr id="2" name="Title 1">
            <a:extLst>
              <a:ext uri="{FF2B5EF4-FFF2-40B4-BE49-F238E27FC236}">
                <a16:creationId xmlns:a16="http://schemas.microsoft.com/office/drawing/2014/main" id="{3AFFE037-55AB-CD49-B395-2AAD45BD7C9E}"/>
              </a:ext>
            </a:extLst>
          </p:cNvPr>
          <p:cNvSpPr>
            <a:spLocks noGrp="1"/>
          </p:cNvSpPr>
          <p:nvPr>
            <p:ph type="title" hasCustomPrompt="1"/>
          </p:nvPr>
        </p:nvSpPr>
        <p:spPr>
          <a:xfrm>
            <a:off x="1397000" y="365128"/>
            <a:ext cx="9956799" cy="1125006"/>
          </a:xfrm>
        </p:spPr>
        <p:txBody>
          <a:bodyPr/>
          <a:lstStyle/>
          <a:p>
            <a:r>
              <a:rPr lang="en-GB" dirty="0"/>
              <a:t>TABLE TITLE</a:t>
            </a:r>
          </a:p>
        </p:txBody>
      </p:sp>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pic>
        <p:nvPicPr>
          <p:cNvPr id="14" name="Content Placeholder 4">
            <a:extLst>
              <a:ext uri="{FF2B5EF4-FFF2-40B4-BE49-F238E27FC236}">
                <a16:creationId xmlns:a16="http://schemas.microsoft.com/office/drawing/2014/main" id="{6793B8B6-E7AD-904F-A2A6-44C9777AE34E}"/>
              </a:ext>
            </a:extLst>
          </p:cNvPr>
          <p:cNvPicPr>
            <a:picLocks noChangeAspect="1"/>
          </p:cNvPicPr>
          <p:nvPr userDrawn="1"/>
        </p:nvPicPr>
        <p:blipFill>
          <a:blip r:embed="rId3"/>
          <a:stretch>
            <a:fillRect/>
          </a:stretch>
        </p:blipFill>
        <p:spPr>
          <a:xfrm>
            <a:off x="17252" y="6306847"/>
            <a:ext cx="513352" cy="414630"/>
          </a:xfrm>
          <a:prstGeom prst="rect">
            <a:avLst/>
          </a:prstGeom>
        </p:spPr>
      </p:pic>
      <p:sp>
        <p:nvSpPr>
          <p:cNvPr id="7" name="Table Placeholder 6">
            <a:extLst>
              <a:ext uri="{FF2B5EF4-FFF2-40B4-BE49-F238E27FC236}">
                <a16:creationId xmlns:a16="http://schemas.microsoft.com/office/drawing/2014/main" id="{9B3BC2F5-2CE8-FC4B-B9B0-3C1DBBA50F83}"/>
              </a:ext>
            </a:extLst>
          </p:cNvPr>
          <p:cNvSpPr>
            <a:spLocks noGrp="1"/>
          </p:cNvSpPr>
          <p:nvPr>
            <p:ph type="tbl" sz="quarter" idx="13"/>
          </p:nvPr>
        </p:nvSpPr>
        <p:spPr>
          <a:xfrm>
            <a:off x="1397000" y="1612900"/>
            <a:ext cx="9956800" cy="4581525"/>
          </a:xfrm>
          <a:solidFill>
            <a:srgbClr val="D8D9EB"/>
          </a:solidFill>
        </p:spPr>
        <p:txBody>
          <a:bodyPr/>
          <a:lstStyle/>
          <a:p>
            <a:r>
              <a:rPr lang="en-US"/>
              <a:t>Click icon to add table</a:t>
            </a:r>
            <a:endParaRPr lang="en-GB"/>
          </a:p>
        </p:txBody>
      </p:sp>
    </p:spTree>
    <p:extLst>
      <p:ext uri="{BB962C8B-B14F-4D97-AF65-F5344CB8AC3E}">
        <p14:creationId xmlns:p14="http://schemas.microsoft.com/office/powerpoint/2010/main" val="141570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CBC9F6-F0CC-4745-8D44-4BB9ED5FB8A4}"/>
              </a:ext>
            </a:extLst>
          </p:cNvPr>
          <p:cNvPicPr>
            <a:picLocks noChangeAspect="1"/>
          </p:cNvPicPr>
          <p:nvPr userDrawn="1"/>
        </p:nvPicPr>
        <p:blipFill>
          <a:blip r:embed="rId2"/>
          <a:srcRect/>
          <a:stretch/>
        </p:blipFill>
        <p:spPr>
          <a:xfrm>
            <a:off x="-28703" y="0"/>
            <a:ext cx="12169463" cy="6858000"/>
          </a:xfrm>
          <a:prstGeom prst="rect">
            <a:avLst/>
          </a:prstGeom>
        </p:spPr>
      </p:pic>
      <p:sp>
        <p:nvSpPr>
          <p:cNvPr id="2" name="Title 1">
            <a:extLst>
              <a:ext uri="{FF2B5EF4-FFF2-40B4-BE49-F238E27FC236}">
                <a16:creationId xmlns:a16="http://schemas.microsoft.com/office/drawing/2014/main" id="{3AFFE037-55AB-CD49-B395-2AAD45BD7C9E}"/>
              </a:ext>
            </a:extLst>
          </p:cNvPr>
          <p:cNvSpPr>
            <a:spLocks noGrp="1"/>
          </p:cNvSpPr>
          <p:nvPr>
            <p:ph type="title" hasCustomPrompt="1"/>
          </p:nvPr>
        </p:nvSpPr>
        <p:spPr>
          <a:xfrm>
            <a:off x="1397000" y="365128"/>
            <a:ext cx="9956799" cy="1125006"/>
          </a:xfrm>
        </p:spPr>
        <p:txBody>
          <a:bodyPr/>
          <a:lstStyle/>
          <a:p>
            <a:r>
              <a:rPr lang="en-GB" dirty="0"/>
              <a:t>SMART ART GRAPHIC</a:t>
            </a:r>
          </a:p>
        </p:txBody>
      </p:sp>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pic>
        <p:nvPicPr>
          <p:cNvPr id="14" name="Content Placeholder 4">
            <a:extLst>
              <a:ext uri="{FF2B5EF4-FFF2-40B4-BE49-F238E27FC236}">
                <a16:creationId xmlns:a16="http://schemas.microsoft.com/office/drawing/2014/main" id="{6793B8B6-E7AD-904F-A2A6-44C9777AE34E}"/>
              </a:ext>
            </a:extLst>
          </p:cNvPr>
          <p:cNvPicPr>
            <a:picLocks noChangeAspect="1"/>
          </p:cNvPicPr>
          <p:nvPr userDrawn="1"/>
        </p:nvPicPr>
        <p:blipFill>
          <a:blip r:embed="rId3"/>
          <a:stretch>
            <a:fillRect/>
          </a:stretch>
        </p:blipFill>
        <p:spPr>
          <a:xfrm>
            <a:off x="17252" y="6306847"/>
            <a:ext cx="513352" cy="414630"/>
          </a:xfrm>
          <a:prstGeom prst="rect">
            <a:avLst/>
          </a:prstGeom>
        </p:spPr>
      </p:pic>
      <p:graphicFrame>
        <p:nvGraphicFramePr>
          <p:cNvPr id="10" name="Content Placeholder 3">
            <a:extLst>
              <a:ext uri="{FF2B5EF4-FFF2-40B4-BE49-F238E27FC236}">
                <a16:creationId xmlns:a16="http://schemas.microsoft.com/office/drawing/2014/main" id="{0EA0876C-5329-1545-9213-83921E806D95}"/>
              </a:ext>
            </a:extLst>
          </p:cNvPr>
          <p:cNvGraphicFramePr>
            <a:graphicFrameLocks/>
          </p:cNvGraphicFramePr>
          <p:nvPr userDrawn="1">
            <p:extLst>
              <p:ext uri="{D42A27DB-BD31-4B8C-83A1-F6EECF244321}">
                <p14:modId xmlns:p14="http://schemas.microsoft.com/office/powerpoint/2010/main" val="161994645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48870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CBC9F6-F0CC-4745-8D44-4BB9ED5FB8A4}"/>
              </a:ext>
            </a:extLst>
          </p:cNvPr>
          <p:cNvPicPr>
            <a:picLocks noChangeAspect="1"/>
          </p:cNvPicPr>
          <p:nvPr userDrawn="1"/>
        </p:nvPicPr>
        <p:blipFill>
          <a:blip r:embed="rId2"/>
          <a:srcRect/>
          <a:stretch/>
        </p:blipFill>
        <p:spPr>
          <a:xfrm>
            <a:off x="-28703" y="0"/>
            <a:ext cx="12169463" cy="6858000"/>
          </a:xfrm>
          <a:prstGeom prst="rect">
            <a:avLst/>
          </a:prstGeom>
        </p:spPr>
      </p:pic>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pic>
        <p:nvPicPr>
          <p:cNvPr id="14" name="Content Placeholder 4">
            <a:extLst>
              <a:ext uri="{FF2B5EF4-FFF2-40B4-BE49-F238E27FC236}">
                <a16:creationId xmlns:a16="http://schemas.microsoft.com/office/drawing/2014/main" id="{6793B8B6-E7AD-904F-A2A6-44C9777AE34E}"/>
              </a:ext>
            </a:extLst>
          </p:cNvPr>
          <p:cNvPicPr>
            <a:picLocks noChangeAspect="1"/>
          </p:cNvPicPr>
          <p:nvPr userDrawn="1"/>
        </p:nvPicPr>
        <p:blipFill>
          <a:blip r:embed="rId3"/>
          <a:stretch>
            <a:fillRect/>
          </a:stretch>
        </p:blipFill>
        <p:spPr>
          <a:xfrm>
            <a:off x="17252" y="6306847"/>
            <a:ext cx="513352" cy="414630"/>
          </a:xfrm>
          <a:prstGeom prst="rect">
            <a:avLst/>
          </a:prstGeom>
        </p:spPr>
      </p:pic>
      <p:sp>
        <p:nvSpPr>
          <p:cNvPr id="9" name="Title 1">
            <a:extLst>
              <a:ext uri="{FF2B5EF4-FFF2-40B4-BE49-F238E27FC236}">
                <a16:creationId xmlns:a16="http://schemas.microsoft.com/office/drawing/2014/main" id="{496B1A4A-29FC-FD42-A1E3-32DE8DB3D6F8}"/>
              </a:ext>
            </a:extLst>
          </p:cNvPr>
          <p:cNvSpPr txBox="1">
            <a:spLocks/>
          </p:cNvSpPr>
          <p:nvPr userDrawn="1"/>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rgbClr val="4B5EC4"/>
                </a:solidFill>
                <a:latin typeface="Montserrat SemiBold" pitchFamily="2" charset="77"/>
                <a:ea typeface="+mj-ea"/>
                <a:cs typeface="+mj-cs"/>
              </a:defRPr>
            </a:lvl1pPr>
          </a:lstStyle>
          <a:p>
            <a:endParaRPr lang="en-ZA" b="1" dirty="0"/>
          </a:p>
        </p:txBody>
      </p:sp>
      <p:sp>
        <p:nvSpPr>
          <p:cNvPr id="7" name="Picture Placeholder 6">
            <a:extLst>
              <a:ext uri="{FF2B5EF4-FFF2-40B4-BE49-F238E27FC236}">
                <a16:creationId xmlns:a16="http://schemas.microsoft.com/office/drawing/2014/main" id="{1BE56BD1-2572-6A46-BE9F-E5E240442934}"/>
              </a:ext>
            </a:extLst>
          </p:cNvPr>
          <p:cNvSpPr>
            <a:spLocks noGrp="1"/>
          </p:cNvSpPr>
          <p:nvPr>
            <p:ph type="pic" sz="quarter" idx="13"/>
          </p:nvPr>
        </p:nvSpPr>
        <p:spPr>
          <a:xfrm>
            <a:off x="7066040" y="-243039"/>
            <a:ext cx="7696234" cy="7549613"/>
          </a:xfrm>
          <a:prstGeom prst="ellipse">
            <a:avLst/>
          </a:prstGeom>
          <a:noFill/>
        </p:spPr>
        <p:txBody>
          <a:bodyPr/>
          <a:lstStyle/>
          <a:p>
            <a:r>
              <a:rPr lang="en-US"/>
              <a:t>Click icon to add picture</a:t>
            </a:r>
            <a:endParaRPr lang="en-GB" dirty="0"/>
          </a:p>
        </p:txBody>
      </p:sp>
      <p:sp>
        <p:nvSpPr>
          <p:cNvPr id="2" name="Title 1">
            <a:extLst>
              <a:ext uri="{FF2B5EF4-FFF2-40B4-BE49-F238E27FC236}">
                <a16:creationId xmlns:a16="http://schemas.microsoft.com/office/drawing/2014/main" id="{3AFFE037-55AB-CD49-B395-2AAD45BD7C9E}"/>
              </a:ext>
            </a:extLst>
          </p:cNvPr>
          <p:cNvSpPr>
            <a:spLocks noGrp="1"/>
          </p:cNvSpPr>
          <p:nvPr>
            <p:ph type="title" hasCustomPrompt="1"/>
          </p:nvPr>
        </p:nvSpPr>
        <p:spPr>
          <a:xfrm>
            <a:off x="1397000" y="365128"/>
            <a:ext cx="9956799" cy="1125006"/>
          </a:xfrm>
        </p:spPr>
        <p:txBody>
          <a:bodyPr/>
          <a:lstStyle/>
          <a:p>
            <a:r>
              <a:rPr lang="en-ZA" b="1" dirty="0"/>
              <a:t>CONTENT AND IMAGE</a:t>
            </a:r>
          </a:p>
        </p:txBody>
      </p:sp>
      <p:sp>
        <p:nvSpPr>
          <p:cNvPr id="12" name="Content Placeholder 8">
            <a:extLst>
              <a:ext uri="{FF2B5EF4-FFF2-40B4-BE49-F238E27FC236}">
                <a16:creationId xmlns:a16="http://schemas.microsoft.com/office/drawing/2014/main" id="{065B3D90-B597-7445-B14D-C2E46CBD1515}"/>
              </a:ext>
            </a:extLst>
          </p:cNvPr>
          <p:cNvSpPr>
            <a:spLocks noGrp="1"/>
          </p:cNvSpPr>
          <p:nvPr>
            <p:ph idx="1"/>
          </p:nvPr>
        </p:nvSpPr>
        <p:spPr>
          <a:xfrm>
            <a:off x="1396999" y="1855262"/>
            <a:ext cx="5322977" cy="4338305"/>
          </a:xfrm>
        </p:spPr>
        <p:txBody>
          <a:bodyPr>
            <a:normAutofit/>
          </a:bodyPr>
          <a:lstStyle/>
          <a:p>
            <a:pPr lvl="0"/>
            <a:r>
              <a:rPr lang="en-US" sz="2400"/>
              <a:t>Click to edit Master text styles</a:t>
            </a:r>
          </a:p>
        </p:txBody>
      </p:sp>
    </p:spTree>
    <p:extLst>
      <p:ext uri="{BB962C8B-B14F-4D97-AF65-F5344CB8AC3E}">
        <p14:creationId xmlns:p14="http://schemas.microsoft.com/office/powerpoint/2010/main" val="1968831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CBC9F6-F0CC-4745-8D44-4BB9ED5FB8A4}"/>
              </a:ext>
            </a:extLst>
          </p:cNvPr>
          <p:cNvPicPr>
            <a:picLocks noChangeAspect="1"/>
          </p:cNvPicPr>
          <p:nvPr userDrawn="1"/>
        </p:nvPicPr>
        <p:blipFill>
          <a:blip r:embed="rId2"/>
          <a:srcRect/>
          <a:stretch/>
        </p:blipFill>
        <p:spPr>
          <a:xfrm>
            <a:off x="0" y="0"/>
            <a:ext cx="12169463" cy="6858000"/>
          </a:xfrm>
          <a:prstGeom prst="rect">
            <a:avLst/>
          </a:prstGeom>
        </p:spPr>
      </p:pic>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pic>
        <p:nvPicPr>
          <p:cNvPr id="14" name="Content Placeholder 4">
            <a:extLst>
              <a:ext uri="{FF2B5EF4-FFF2-40B4-BE49-F238E27FC236}">
                <a16:creationId xmlns:a16="http://schemas.microsoft.com/office/drawing/2014/main" id="{6793B8B6-E7AD-904F-A2A6-44C9777AE34E}"/>
              </a:ext>
            </a:extLst>
          </p:cNvPr>
          <p:cNvPicPr>
            <a:picLocks noChangeAspect="1"/>
          </p:cNvPicPr>
          <p:nvPr userDrawn="1"/>
        </p:nvPicPr>
        <p:blipFill>
          <a:blip r:embed="rId3"/>
          <a:stretch>
            <a:fillRect/>
          </a:stretch>
        </p:blipFill>
        <p:spPr>
          <a:xfrm>
            <a:off x="17252" y="6306847"/>
            <a:ext cx="513352" cy="414630"/>
          </a:xfrm>
          <a:prstGeom prst="rect">
            <a:avLst/>
          </a:prstGeom>
        </p:spPr>
      </p:pic>
      <p:sp>
        <p:nvSpPr>
          <p:cNvPr id="9" name="Title 1">
            <a:extLst>
              <a:ext uri="{FF2B5EF4-FFF2-40B4-BE49-F238E27FC236}">
                <a16:creationId xmlns:a16="http://schemas.microsoft.com/office/drawing/2014/main" id="{496B1A4A-29FC-FD42-A1E3-32DE8DB3D6F8}"/>
              </a:ext>
            </a:extLst>
          </p:cNvPr>
          <p:cNvSpPr txBox="1">
            <a:spLocks/>
          </p:cNvSpPr>
          <p:nvPr userDrawn="1"/>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rgbClr val="4B5EC4"/>
                </a:solidFill>
                <a:latin typeface="Montserrat SemiBold" pitchFamily="2" charset="77"/>
                <a:ea typeface="+mj-ea"/>
                <a:cs typeface="+mj-cs"/>
              </a:defRPr>
            </a:lvl1pPr>
          </a:lstStyle>
          <a:p>
            <a:endParaRPr lang="en-ZA" b="1" dirty="0"/>
          </a:p>
        </p:txBody>
      </p:sp>
      <p:sp>
        <p:nvSpPr>
          <p:cNvPr id="8" name="Picture Placeholder 7">
            <a:extLst>
              <a:ext uri="{FF2B5EF4-FFF2-40B4-BE49-F238E27FC236}">
                <a16:creationId xmlns:a16="http://schemas.microsoft.com/office/drawing/2014/main" id="{05FBE9DD-12E7-2049-AF3E-185A18389491}"/>
              </a:ext>
            </a:extLst>
          </p:cNvPr>
          <p:cNvSpPr>
            <a:spLocks noGrp="1"/>
          </p:cNvSpPr>
          <p:nvPr>
            <p:ph type="pic" sz="quarter" idx="13"/>
          </p:nvPr>
        </p:nvSpPr>
        <p:spPr>
          <a:xfrm>
            <a:off x="5008682" y="0"/>
            <a:ext cx="7183318" cy="6858000"/>
          </a:xfrm>
          <a:solidFill>
            <a:schemeClr val="bg2">
              <a:lumMod val="75000"/>
            </a:schemeClr>
          </a:solidFill>
        </p:spPr>
        <p:txBody>
          <a:bodyPr/>
          <a:lstStyle/>
          <a:p>
            <a:r>
              <a:rPr lang="en-US"/>
              <a:t>Click icon to add picture</a:t>
            </a:r>
            <a:endParaRPr lang="en-GB"/>
          </a:p>
        </p:txBody>
      </p:sp>
      <p:sp>
        <p:nvSpPr>
          <p:cNvPr id="10" name="Oval 9">
            <a:extLst>
              <a:ext uri="{FF2B5EF4-FFF2-40B4-BE49-F238E27FC236}">
                <a16:creationId xmlns:a16="http://schemas.microsoft.com/office/drawing/2014/main" id="{50281381-E02E-E441-83C4-B1866E9CD316}"/>
              </a:ext>
            </a:extLst>
          </p:cNvPr>
          <p:cNvSpPr/>
          <p:nvPr userDrawn="1"/>
        </p:nvSpPr>
        <p:spPr>
          <a:xfrm>
            <a:off x="2056676" y="0"/>
            <a:ext cx="5525143" cy="685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AFFE037-55AB-CD49-B395-2AAD45BD7C9E}"/>
              </a:ext>
            </a:extLst>
          </p:cNvPr>
          <p:cNvSpPr>
            <a:spLocks noGrp="1"/>
          </p:cNvSpPr>
          <p:nvPr>
            <p:ph type="title" hasCustomPrompt="1"/>
          </p:nvPr>
        </p:nvSpPr>
        <p:spPr>
          <a:xfrm>
            <a:off x="1397001" y="365128"/>
            <a:ext cx="5250688" cy="1125006"/>
          </a:xfrm>
        </p:spPr>
        <p:txBody>
          <a:bodyPr/>
          <a:lstStyle/>
          <a:p>
            <a:r>
              <a:rPr lang="en-ZA" b="1" dirty="0"/>
              <a:t>CONTENT AND IMAGE CIRCLE</a:t>
            </a:r>
          </a:p>
        </p:txBody>
      </p:sp>
      <p:sp>
        <p:nvSpPr>
          <p:cNvPr id="12" name="Content Placeholder 8">
            <a:extLst>
              <a:ext uri="{FF2B5EF4-FFF2-40B4-BE49-F238E27FC236}">
                <a16:creationId xmlns:a16="http://schemas.microsoft.com/office/drawing/2014/main" id="{065B3D90-B597-7445-B14D-C2E46CBD1515}"/>
              </a:ext>
            </a:extLst>
          </p:cNvPr>
          <p:cNvSpPr>
            <a:spLocks noGrp="1"/>
          </p:cNvSpPr>
          <p:nvPr>
            <p:ph idx="1"/>
          </p:nvPr>
        </p:nvSpPr>
        <p:spPr>
          <a:xfrm>
            <a:off x="1396999" y="1855262"/>
            <a:ext cx="5322977" cy="4338305"/>
          </a:xfrm>
        </p:spPr>
        <p:txBody>
          <a:bodyPr>
            <a:normAutofit/>
          </a:bodyPr>
          <a:lstStyle/>
          <a:p>
            <a:pPr lvl="0"/>
            <a:r>
              <a:rPr lang="en-US" sz="2400"/>
              <a:t>Click to edit Master text styles</a:t>
            </a:r>
          </a:p>
        </p:txBody>
      </p:sp>
    </p:spTree>
    <p:extLst>
      <p:ext uri="{BB962C8B-B14F-4D97-AF65-F5344CB8AC3E}">
        <p14:creationId xmlns:p14="http://schemas.microsoft.com/office/powerpoint/2010/main" val="2868019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446BDF-4E60-4D47-9D43-7B15599FAB7D}" type="datetimeFigureOut">
              <a:rPr lang="en-US" smtClean="0"/>
              <a:t>5/31/2021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579C65-F3BD-464E-87FB-F141A06165F5}" type="slidenum">
              <a:rPr lang="en-US" smtClean="0"/>
              <a:t>‹#›</a:t>
            </a:fld>
            <a:endParaRPr lang="en-US"/>
          </a:p>
        </p:txBody>
      </p:sp>
    </p:spTree>
    <p:extLst>
      <p:ext uri="{BB962C8B-B14F-4D97-AF65-F5344CB8AC3E}">
        <p14:creationId xmlns:p14="http://schemas.microsoft.com/office/powerpoint/2010/main" val="82247761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7" r:id="rId3"/>
    <p:sldLayoutId id="2147483678" r:id="rId4"/>
    <p:sldLayoutId id="2147483684" r:id="rId5"/>
    <p:sldLayoutId id="2147483683" r:id="rId6"/>
    <p:sldLayoutId id="2147483679" r:id="rId7"/>
    <p:sldLayoutId id="2147483680" r:id="rId8"/>
    <p:sldLayoutId id="2147483685" r:id="rId9"/>
    <p:sldLayoutId id="2147483681" r:id="rId10"/>
    <p:sldLayoutId id="2147483682"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baseline="0">
          <a:solidFill>
            <a:srgbClr val="4B5EC4"/>
          </a:solidFill>
          <a:latin typeface="Montserrat Semi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4B5EC4"/>
              </a:buClr>
              <a:buSzPts val="4400"/>
              <a:buFont typeface="Montserrat SemiBold"/>
              <a:buNone/>
              <a:defRPr sz="4400" b="0" i="0" u="none" strike="noStrike" cap="none">
                <a:solidFill>
                  <a:srgbClr val="4B5EC4"/>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Medium"/>
                <a:ea typeface="Montserrat Medium"/>
                <a:cs typeface="Montserrat Medium"/>
                <a:sym typeface="Montserrat Medium"/>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Medium"/>
                <a:ea typeface="Montserrat Medium"/>
                <a:cs typeface="Montserrat Medium"/>
                <a:sym typeface="Montserrat Medium"/>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4B5EC4"/>
              </a:buClr>
              <a:buSzPts val="4400"/>
              <a:buFont typeface="Montserrat SemiBold"/>
              <a:buNone/>
              <a:defRPr sz="4400" b="0" i="0" u="none" strike="noStrike" cap="none">
                <a:solidFill>
                  <a:srgbClr val="4B5EC4"/>
                </a:solidFill>
                <a:latin typeface="Montserrat SemiBold"/>
                <a:ea typeface="Montserrat SemiBold"/>
                <a:cs typeface="Montserrat SemiBold"/>
                <a:sym typeface="Montserrat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Medium"/>
                <a:ea typeface="Montserrat Medium"/>
                <a:cs typeface="Montserrat Medium"/>
                <a:sym typeface="Montserrat Medium"/>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Medium"/>
                <a:ea typeface="Montserrat Medium"/>
                <a:cs typeface="Montserrat Medium"/>
                <a:sym typeface="Montserrat Medium"/>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jpe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50CC78-7779-2248-B6D7-F8805F805011}"/>
              </a:ext>
            </a:extLst>
          </p:cNvPr>
          <p:cNvPicPr>
            <a:picLocks noChangeAspect="1"/>
          </p:cNvPicPr>
          <p:nvPr/>
        </p:nvPicPr>
        <p:blipFill>
          <a:blip r:embed="rId3"/>
          <a:srcRect/>
          <a:stretch/>
        </p:blipFill>
        <p:spPr>
          <a:xfrm>
            <a:off x="11268" y="0"/>
            <a:ext cx="12169463" cy="6857999"/>
          </a:xfrm>
          <a:prstGeom prst="rect">
            <a:avLst/>
          </a:prstGeom>
        </p:spPr>
      </p:pic>
      <p:sp>
        <p:nvSpPr>
          <p:cNvPr id="2" name="Title 1">
            <a:extLst>
              <a:ext uri="{FF2B5EF4-FFF2-40B4-BE49-F238E27FC236}">
                <a16:creationId xmlns:a16="http://schemas.microsoft.com/office/drawing/2014/main" id="{C25E50EB-85EC-424B-A2BD-52C7E04A7A39}"/>
              </a:ext>
            </a:extLst>
          </p:cNvPr>
          <p:cNvSpPr>
            <a:spLocks noGrp="1"/>
          </p:cNvSpPr>
          <p:nvPr>
            <p:ph type="ctrTitle"/>
          </p:nvPr>
        </p:nvSpPr>
        <p:spPr>
          <a:xfrm>
            <a:off x="914400" y="3085255"/>
            <a:ext cx="10363200" cy="1666875"/>
          </a:xfrm>
        </p:spPr>
        <p:txBody>
          <a:bodyPr>
            <a:normAutofit fontScale="90000"/>
          </a:bodyPr>
          <a:lstStyle/>
          <a:p>
            <a:r>
              <a:rPr lang="en-US" cap="all" dirty="0">
                <a:solidFill>
                  <a:schemeClr val="bg1"/>
                </a:solidFill>
                <a:latin typeface="Montserrat" pitchFamily="2" charset="77"/>
              </a:rPr>
              <a:t>Playful project-based learning</a:t>
            </a:r>
            <a:br>
              <a:rPr lang="en-US" cap="all" dirty="0">
                <a:solidFill>
                  <a:schemeClr val="bg1"/>
                </a:solidFill>
                <a:latin typeface="Montserrat" pitchFamily="2" charset="77"/>
              </a:rPr>
            </a:br>
            <a:r>
              <a:rPr lang="en-US" cap="all" dirty="0">
                <a:solidFill>
                  <a:schemeClr val="bg1"/>
                </a:solidFill>
                <a:latin typeface="Montserrat" pitchFamily="2" charset="77"/>
              </a:rPr>
              <a:t>THE DBE PLAN</a:t>
            </a:r>
            <a:br>
              <a:rPr lang="en-US" cap="all" dirty="0">
                <a:solidFill>
                  <a:schemeClr val="bg1"/>
                </a:solidFill>
                <a:latin typeface="Montserrat" pitchFamily="2" charset="77"/>
              </a:rPr>
            </a:br>
            <a:r>
              <a:rPr lang="en-US" cap="all" dirty="0">
                <a:solidFill>
                  <a:schemeClr val="bg1"/>
                </a:solidFill>
                <a:latin typeface="Montserrat" pitchFamily="2" charset="77"/>
              </a:rPr>
              <a:t>Topic TWO</a:t>
            </a:r>
          </a:p>
        </p:txBody>
      </p:sp>
    </p:spTree>
    <p:extLst>
      <p:ext uri="{BB962C8B-B14F-4D97-AF65-F5344CB8AC3E}">
        <p14:creationId xmlns:p14="http://schemas.microsoft.com/office/powerpoint/2010/main" val="1385623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6A3E9-3137-40C7-BF02-9CE01B7976A0}"/>
              </a:ext>
            </a:extLst>
          </p:cNvPr>
          <p:cNvSpPr>
            <a:spLocks noGrp="1"/>
          </p:cNvSpPr>
          <p:nvPr>
            <p:ph type="title"/>
          </p:nvPr>
        </p:nvSpPr>
        <p:spPr>
          <a:xfrm>
            <a:off x="1397000" y="434578"/>
            <a:ext cx="9956799" cy="1125006"/>
          </a:xfrm>
        </p:spPr>
        <p:txBody>
          <a:bodyPr/>
          <a:lstStyle/>
          <a:p>
            <a:r>
              <a:rPr lang="en-US" dirty="0"/>
              <a:t>How will E3 bring a solution?</a:t>
            </a:r>
            <a:endParaRPr lang="en-ZA" dirty="0"/>
          </a:p>
        </p:txBody>
      </p:sp>
      <p:pic>
        <p:nvPicPr>
          <p:cNvPr id="4" name="Picture 3" descr="Diagram, text, whiteboard&#10;&#10;Description automatically generated">
            <a:extLst>
              <a:ext uri="{FF2B5EF4-FFF2-40B4-BE49-F238E27FC236}">
                <a16:creationId xmlns:a16="http://schemas.microsoft.com/office/drawing/2014/main" id="{37CA8952-7792-4BE6-B7CC-48F52D4CDEBC}"/>
              </a:ext>
            </a:extLst>
          </p:cNvPr>
          <p:cNvPicPr>
            <a:picLocks noChangeAspect="1"/>
          </p:cNvPicPr>
          <p:nvPr/>
        </p:nvPicPr>
        <p:blipFill>
          <a:blip r:embed="rId3"/>
          <a:stretch>
            <a:fillRect/>
          </a:stretch>
        </p:blipFill>
        <p:spPr>
          <a:xfrm>
            <a:off x="2014328" y="1394576"/>
            <a:ext cx="8722141" cy="5256159"/>
          </a:xfrm>
          <a:prstGeom prst="rect">
            <a:avLst/>
          </a:prstGeom>
        </p:spPr>
      </p:pic>
      <p:sp>
        <p:nvSpPr>
          <p:cNvPr id="5" name="Title 1">
            <a:extLst>
              <a:ext uri="{FF2B5EF4-FFF2-40B4-BE49-F238E27FC236}">
                <a16:creationId xmlns:a16="http://schemas.microsoft.com/office/drawing/2014/main" id="{3F023089-CDDE-4F5B-87A6-88E0B7D65BFE}"/>
              </a:ext>
            </a:extLst>
          </p:cNvPr>
          <p:cNvSpPr txBox="1">
            <a:spLocks/>
          </p:cNvSpPr>
          <p:nvPr/>
        </p:nvSpPr>
        <p:spPr>
          <a:xfrm>
            <a:off x="585179" y="-214575"/>
            <a:ext cx="9956799" cy="112500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4B5EC4"/>
              </a:buClr>
              <a:buSzPts val="1800"/>
              <a:buFont typeface="Montserrat SemiBold"/>
              <a:buNone/>
              <a:defRPr sz="4400" b="0" i="0" u="none" strike="noStrike" cap="none">
                <a:solidFill>
                  <a:srgbClr val="4B5EC4"/>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914400"/>
            <a:r>
              <a:rPr lang="en-US" kern="0"/>
              <a:t>The DBE plan</a:t>
            </a:r>
            <a:endParaRPr lang="en-ZA" kern="0" dirty="0"/>
          </a:p>
        </p:txBody>
      </p:sp>
    </p:spTree>
    <p:extLst>
      <p:ext uri="{BB962C8B-B14F-4D97-AF65-F5344CB8AC3E}">
        <p14:creationId xmlns:p14="http://schemas.microsoft.com/office/powerpoint/2010/main" val="2186428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F016-EB04-4AB4-B76E-0A99EA11E685}"/>
              </a:ext>
            </a:extLst>
          </p:cNvPr>
          <p:cNvSpPr>
            <a:spLocks noGrp="1"/>
          </p:cNvSpPr>
          <p:nvPr>
            <p:ph type="title"/>
          </p:nvPr>
        </p:nvSpPr>
        <p:spPr>
          <a:xfrm>
            <a:off x="621496" y="704881"/>
            <a:ext cx="9956799" cy="1125006"/>
          </a:xfrm>
        </p:spPr>
        <p:txBody>
          <a:bodyPr>
            <a:normAutofit fontScale="90000"/>
          </a:bodyPr>
          <a:lstStyle/>
          <a:p>
            <a:r>
              <a:rPr lang="en-US" dirty="0"/>
              <a:t>Assessment of the Projects </a:t>
            </a:r>
            <a:br>
              <a:rPr lang="en-US" dirty="0"/>
            </a:br>
            <a:endParaRPr lang="en-ZA" dirty="0"/>
          </a:p>
        </p:txBody>
      </p:sp>
      <p:pic>
        <p:nvPicPr>
          <p:cNvPr id="4" name="Picture 3" descr="A picture containing text, person, group, posing&#10;&#10;Description automatically generated">
            <a:extLst>
              <a:ext uri="{FF2B5EF4-FFF2-40B4-BE49-F238E27FC236}">
                <a16:creationId xmlns:a16="http://schemas.microsoft.com/office/drawing/2014/main" id="{5090EAC7-7FB4-4798-820E-FD0D4C4CD5CB}"/>
              </a:ext>
            </a:extLst>
          </p:cNvPr>
          <p:cNvPicPr>
            <a:picLocks noChangeAspect="1"/>
          </p:cNvPicPr>
          <p:nvPr/>
        </p:nvPicPr>
        <p:blipFill>
          <a:blip r:embed="rId3"/>
          <a:stretch>
            <a:fillRect/>
          </a:stretch>
        </p:blipFill>
        <p:spPr>
          <a:xfrm>
            <a:off x="2326511" y="1267384"/>
            <a:ext cx="7838232" cy="5225488"/>
          </a:xfrm>
          <a:prstGeom prst="rect">
            <a:avLst/>
          </a:prstGeom>
        </p:spPr>
      </p:pic>
      <p:sp>
        <p:nvSpPr>
          <p:cNvPr id="5" name="TextBox 4">
            <a:extLst>
              <a:ext uri="{FF2B5EF4-FFF2-40B4-BE49-F238E27FC236}">
                <a16:creationId xmlns:a16="http://schemas.microsoft.com/office/drawing/2014/main" id="{D1C12691-40C2-4E7A-9A41-4BBF9B91DFCE}"/>
              </a:ext>
            </a:extLst>
          </p:cNvPr>
          <p:cNvSpPr txBox="1"/>
          <p:nvPr/>
        </p:nvSpPr>
        <p:spPr>
          <a:xfrm>
            <a:off x="4550780" y="3287430"/>
            <a:ext cx="3090440" cy="461665"/>
          </a:xfrm>
          <a:prstGeom prst="rect">
            <a:avLst/>
          </a:prstGeom>
          <a:noFill/>
        </p:spPr>
        <p:txBody>
          <a:bodyPr wrap="square" rtlCol="0">
            <a:spAutoFit/>
          </a:bodyPr>
          <a:lstStyle/>
          <a:p>
            <a:r>
              <a:rPr lang="en-US" sz="2400" b="1" dirty="0">
                <a:solidFill>
                  <a:schemeClr val="accent1"/>
                </a:solidFill>
                <a:latin typeface="Montserat medium"/>
              </a:rPr>
              <a:t>2021 3</a:t>
            </a:r>
            <a:r>
              <a:rPr lang="en-US" sz="2400" b="1" baseline="30000" dirty="0">
                <a:solidFill>
                  <a:schemeClr val="accent1"/>
                </a:solidFill>
                <a:latin typeface="Montserat medium"/>
              </a:rPr>
              <a:t>rd</a:t>
            </a:r>
            <a:r>
              <a:rPr lang="en-US" sz="2400" b="1" dirty="0">
                <a:solidFill>
                  <a:schemeClr val="accent1"/>
                </a:solidFill>
                <a:latin typeface="Montserat medium"/>
              </a:rPr>
              <a:t> Term Projects</a:t>
            </a:r>
            <a:endParaRPr lang="en-ZA" sz="2400" b="1" dirty="0">
              <a:solidFill>
                <a:schemeClr val="accent1"/>
              </a:solidFill>
              <a:latin typeface="Montserat medium"/>
            </a:endParaRPr>
          </a:p>
        </p:txBody>
      </p:sp>
      <p:sp>
        <p:nvSpPr>
          <p:cNvPr id="6" name="Title 1">
            <a:extLst>
              <a:ext uri="{FF2B5EF4-FFF2-40B4-BE49-F238E27FC236}">
                <a16:creationId xmlns:a16="http://schemas.microsoft.com/office/drawing/2014/main" id="{9437BCFB-4A4E-4EBE-BF63-CE081B06B150}"/>
              </a:ext>
            </a:extLst>
          </p:cNvPr>
          <p:cNvSpPr txBox="1">
            <a:spLocks/>
          </p:cNvSpPr>
          <p:nvPr/>
        </p:nvSpPr>
        <p:spPr>
          <a:xfrm>
            <a:off x="585179" y="-98831"/>
            <a:ext cx="9956799" cy="112500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4B5EC4"/>
              </a:buClr>
              <a:buSzPts val="1800"/>
              <a:buFont typeface="Montserrat SemiBold"/>
              <a:buNone/>
              <a:defRPr sz="4400" b="0" i="0" u="none" strike="noStrike" cap="none">
                <a:solidFill>
                  <a:srgbClr val="4B5EC4"/>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914400"/>
            <a:r>
              <a:rPr lang="en-US" kern="0"/>
              <a:t>The DBE plan</a:t>
            </a:r>
            <a:endParaRPr lang="en-ZA" kern="0" dirty="0"/>
          </a:p>
        </p:txBody>
      </p:sp>
    </p:spTree>
    <p:extLst>
      <p:ext uri="{BB962C8B-B14F-4D97-AF65-F5344CB8AC3E}">
        <p14:creationId xmlns:p14="http://schemas.microsoft.com/office/powerpoint/2010/main" val="4054082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83CD83F-9FFF-43DF-A7D8-BFB0518965D3}"/>
              </a:ext>
            </a:extLst>
          </p:cNvPr>
          <p:cNvSpPr txBox="1">
            <a:spLocks/>
          </p:cNvSpPr>
          <p:nvPr/>
        </p:nvSpPr>
        <p:spPr>
          <a:xfrm>
            <a:off x="789941" y="925760"/>
            <a:ext cx="11233150" cy="68789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495691"/>
                </a:solidFill>
              </a:rPr>
              <a:t>2021 Schools – the cohorts and case studies</a:t>
            </a:r>
            <a:endParaRPr lang="en-ZA" sz="3200" dirty="0">
              <a:solidFill>
                <a:srgbClr val="495691"/>
              </a:solidFill>
            </a:endParaRPr>
          </a:p>
        </p:txBody>
      </p:sp>
      <p:grpSp>
        <p:nvGrpSpPr>
          <p:cNvPr id="56" name="Group 55">
            <a:extLst>
              <a:ext uri="{FF2B5EF4-FFF2-40B4-BE49-F238E27FC236}">
                <a16:creationId xmlns:a16="http://schemas.microsoft.com/office/drawing/2014/main" id="{83BDFA1B-AA54-45D8-BFB6-2E15D37E19E6}"/>
              </a:ext>
            </a:extLst>
          </p:cNvPr>
          <p:cNvGrpSpPr/>
          <p:nvPr/>
        </p:nvGrpSpPr>
        <p:grpSpPr>
          <a:xfrm>
            <a:off x="1046353" y="1341326"/>
            <a:ext cx="1713246" cy="3926611"/>
            <a:chOff x="574664" y="921188"/>
            <a:chExt cx="1713246" cy="3926611"/>
          </a:xfrm>
        </p:grpSpPr>
        <p:grpSp>
          <p:nvGrpSpPr>
            <p:cNvPr id="6" name="Group 5">
              <a:extLst>
                <a:ext uri="{FF2B5EF4-FFF2-40B4-BE49-F238E27FC236}">
                  <a16:creationId xmlns:a16="http://schemas.microsoft.com/office/drawing/2014/main" id="{911079CD-A1BE-4D99-8B08-FBA579F57FB5}"/>
                </a:ext>
              </a:extLst>
            </p:cNvPr>
            <p:cNvGrpSpPr/>
            <p:nvPr/>
          </p:nvGrpSpPr>
          <p:grpSpPr>
            <a:xfrm>
              <a:off x="574664" y="1311379"/>
              <a:ext cx="1713246" cy="2651637"/>
              <a:chOff x="417004" y="1014884"/>
              <a:chExt cx="1713246" cy="2651637"/>
            </a:xfrm>
          </p:grpSpPr>
          <p:sp>
            <p:nvSpPr>
              <p:cNvPr id="7" name="Arrow: Pentagon 6">
                <a:extLst>
                  <a:ext uri="{FF2B5EF4-FFF2-40B4-BE49-F238E27FC236}">
                    <a16:creationId xmlns:a16="http://schemas.microsoft.com/office/drawing/2014/main" id="{ED64963C-6F30-4465-9469-8649ABE19242}"/>
                  </a:ext>
                </a:extLst>
              </p:cNvPr>
              <p:cNvSpPr/>
              <p:nvPr/>
            </p:nvSpPr>
            <p:spPr>
              <a:xfrm rot="5400000">
                <a:off x="651195" y="942602"/>
                <a:ext cx="1244864" cy="1713246"/>
              </a:xfrm>
              <a:prstGeom prst="homePlate">
                <a:avLst>
                  <a:gd name="adj" fmla="val 257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8" name="Straight Connector 7">
                <a:extLst>
                  <a:ext uri="{FF2B5EF4-FFF2-40B4-BE49-F238E27FC236}">
                    <a16:creationId xmlns:a16="http://schemas.microsoft.com/office/drawing/2014/main" id="{040E6C42-B468-4DC0-A884-1D93CFC88745}"/>
                  </a:ext>
                </a:extLst>
              </p:cNvPr>
              <p:cNvCxnSpPr>
                <a:cxnSpLocks/>
              </p:cNvCxnSpPr>
              <p:nvPr/>
            </p:nvCxnSpPr>
            <p:spPr>
              <a:xfrm>
                <a:off x="417004" y="1014884"/>
                <a:ext cx="171324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Circle: Hollow 8">
                <a:extLst>
                  <a:ext uri="{FF2B5EF4-FFF2-40B4-BE49-F238E27FC236}">
                    <a16:creationId xmlns:a16="http://schemas.microsoft.com/office/drawing/2014/main" id="{AE25082C-CC33-4D3C-BBC5-99049D994F6F}"/>
                  </a:ext>
                </a:extLst>
              </p:cNvPr>
              <p:cNvSpPr/>
              <p:nvPr/>
            </p:nvSpPr>
            <p:spPr>
              <a:xfrm>
                <a:off x="1183192" y="2421657"/>
                <a:ext cx="180870" cy="180870"/>
              </a:xfrm>
              <a:prstGeom prst="donut">
                <a:avLst>
                  <a:gd name="adj" fmla="val 199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cxnSp>
            <p:nvCxnSpPr>
              <p:cNvPr id="10" name="Straight Connector 9">
                <a:extLst>
                  <a:ext uri="{FF2B5EF4-FFF2-40B4-BE49-F238E27FC236}">
                    <a16:creationId xmlns:a16="http://schemas.microsoft.com/office/drawing/2014/main" id="{5329D861-4A12-4AFC-93A6-A60766757AC8}"/>
                  </a:ext>
                </a:extLst>
              </p:cNvPr>
              <p:cNvCxnSpPr>
                <a:cxnSpLocks/>
              </p:cNvCxnSpPr>
              <p:nvPr/>
            </p:nvCxnSpPr>
            <p:spPr>
              <a:xfrm rot="5400000">
                <a:off x="985627" y="2890527"/>
                <a:ext cx="576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6039C01-25F4-4CC1-A5DD-1250ADD76068}"/>
                  </a:ext>
                </a:extLst>
              </p:cNvPr>
              <p:cNvSpPr/>
              <p:nvPr/>
            </p:nvSpPr>
            <p:spPr>
              <a:xfrm>
                <a:off x="775907" y="2671081"/>
                <a:ext cx="995440" cy="995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108</a:t>
                </a:r>
                <a:endParaRPr lang="en-ZA" sz="1600" dirty="0"/>
              </a:p>
            </p:txBody>
          </p:sp>
        </p:grpSp>
        <p:sp>
          <p:nvSpPr>
            <p:cNvPr id="36" name="TextBox 35">
              <a:extLst>
                <a:ext uri="{FF2B5EF4-FFF2-40B4-BE49-F238E27FC236}">
                  <a16:creationId xmlns:a16="http://schemas.microsoft.com/office/drawing/2014/main" id="{8DA67460-A1A0-4424-A91F-7AB3D479C29A}"/>
                </a:ext>
              </a:extLst>
            </p:cNvPr>
            <p:cNvSpPr txBox="1"/>
            <p:nvPr/>
          </p:nvSpPr>
          <p:spPr>
            <a:xfrm>
              <a:off x="574664" y="4324579"/>
              <a:ext cx="1713246"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t>Supported by E</a:t>
              </a:r>
              <a:r>
                <a:rPr lang="en-US" sz="1400" baseline="30000" dirty="0"/>
                <a:t>3</a:t>
              </a:r>
              <a:r>
                <a:rPr lang="en-US" sz="1400" dirty="0"/>
                <a:t> </a:t>
              </a:r>
            </a:p>
            <a:p>
              <a:pPr marL="285750" indent="-285750">
                <a:buFont typeface="Arial" panose="020B0604020202020204" pitchFamily="34" charset="0"/>
                <a:buChar char="•"/>
              </a:pPr>
              <a:r>
                <a:rPr lang="en-US" sz="1400" dirty="0"/>
                <a:t>Coaching team</a:t>
              </a:r>
              <a:endParaRPr lang="en-ZA" sz="1400" dirty="0"/>
            </a:p>
          </p:txBody>
        </p:sp>
        <p:sp>
          <p:nvSpPr>
            <p:cNvPr id="37" name="TextBox 36">
              <a:extLst>
                <a:ext uri="{FF2B5EF4-FFF2-40B4-BE49-F238E27FC236}">
                  <a16:creationId xmlns:a16="http://schemas.microsoft.com/office/drawing/2014/main" id="{7AFD8BD4-8EB1-4BAF-A652-E61DE16AD3CC}"/>
                </a:ext>
              </a:extLst>
            </p:cNvPr>
            <p:cNvSpPr txBox="1"/>
            <p:nvPr/>
          </p:nvSpPr>
          <p:spPr>
            <a:xfrm>
              <a:off x="574664" y="1477479"/>
              <a:ext cx="1713246" cy="523220"/>
            </a:xfrm>
            <a:prstGeom prst="rect">
              <a:avLst/>
            </a:prstGeom>
            <a:noFill/>
          </p:spPr>
          <p:txBody>
            <a:bodyPr wrap="square" rtlCol="0">
              <a:spAutoFit/>
            </a:bodyPr>
            <a:lstStyle/>
            <a:p>
              <a:pPr algn="ctr"/>
              <a:r>
                <a:rPr lang="en-US" sz="1400" dirty="0">
                  <a:solidFill>
                    <a:schemeClr val="bg1"/>
                  </a:solidFill>
                </a:rPr>
                <a:t>Testing global best practice</a:t>
              </a:r>
              <a:endParaRPr lang="en-ZA" sz="1400" dirty="0">
                <a:solidFill>
                  <a:schemeClr val="bg1"/>
                </a:solidFill>
              </a:endParaRPr>
            </a:p>
          </p:txBody>
        </p:sp>
        <p:sp>
          <p:nvSpPr>
            <p:cNvPr id="46" name="TextBox 45">
              <a:extLst>
                <a:ext uri="{FF2B5EF4-FFF2-40B4-BE49-F238E27FC236}">
                  <a16:creationId xmlns:a16="http://schemas.microsoft.com/office/drawing/2014/main" id="{05C5E954-75A5-4B7B-83E8-A7B7826D740B}"/>
                </a:ext>
              </a:extLst>
            </p:cNvPr>
            <p:cNvSpPr txBox="1"/>
            <p:nvPr/>
          </p:nvSpPr>
          <p:spPr>
            <a:xfrm>
              <a:off x="1199998" y="921188"/>
              <a:ext cx="462578" cy="461665"/>
            </a:xfrm>
            <a:prstGeom prst="rect">
              <a:avLst/>
            </a:prstGeom>
            <a:noFill/>
          </p:spPr>
          <p:txBody>
            <a:bodyPr wrap="square" rtlCol="0">
              <a:spAutoFit/>
            </a:bodyPr>
            <a:lstStyle/>
            <a:p>
              <a:pPr algn="ctr"/>
              <a:r>
                <a:rPr lang="en-US" sz="2400" b="1" dirty="0"/>
                <a:t>1</a:t>
              </a:r>
              <a:endParaRPr lang="en-ZA" sz="2400" b="1" dirty="0"/>
            </a:p>
          </p:txBody>
        </p:sp>
      </p:grpSp>
      <p:grpSp>
        <p:nvGrpSpPr>
          <p:cNvPr id="55" name="Group 54">
            <a:extLst>
              <a:ext uri="{FF2B5EF4-FFF2-40B4-BE49-F238E27FC236}">
                <a16:creationId xmlns:a16="http://schemas.microsoft.com/office/drawing/2014/main" id="{A3937430-C151-4314-898B-FD52A62448EA}"/>
              </a:ext>
            </a:extLst>
          </p:cNvPr>
          <p:cNvGrpSpPr/>
          <p:nvPr/>
        </p:nvGrpSpPr>
        <p:grpSpPr>
          <a:xfrm>
            <a:off x="3362226" y="1341326"/>
            <a:ext cx="1713246" cy="3926611"/>
            <a:chOff x="3008459" y="921188"/>
            <a:chExt cx="1713246" cy="3926611"/>
          </a:xfrm>
        </p:grpSpPr>
        <p:grpSp>
          <p:nvGrpSpPr>
            <p:cNvPr id="12" name="Group 11">
              <a:extLst>
                <a:ext uri="{FF2B5EF4-FFF2-40B4-BE49-F238E27FC236}">
                  <a16:creationId xmlns:a16="http://schemas.microsoft.com/office/drawing/2014/main" id="{FAD70E76-9ED0-4604-8624-D1D49B86E794}"/>
                </a:ext>
              </a:extLst>
            </p:cNvPr>
            <p:cNvGrpSpPr/>
            <p:nvPr/>
          </p:nvGrpSpPr>
          <p:grpSpPr>
            <a:xfrm>
              <a:off x="3008459" y="1305345"/>
              <a:ext cx="1713246" cy="2651637"/>
              <a:chOff x="417004" y="1014884"/>
              <a:chExt cx="1713246" cy="2651637"/>
            </a:xfrm>
            <a:solidFill>
              <a:schemeClr val="accent2"/>
            </a:solidFill>
          </p:grpSpPr>
          <p:sp>
            <p:nvSpPr>
              <p:cNvPr id="13" name="Arrow: Pentagon 12">
                <a:extLst>
                  <a:ext uri="{FF2B5EF4-FFF2-40B4-BE49-F238E27FC236}">
                    <a16:creationId xmlns:a16="http://schemas.microsoft.com/office/drawing/2014/main" id="{D8B46AD2-0469-4451-B72E-C8FD4617BC78}"/>
                  </a:ext>
                </a:extLst>
              </p:cNvPr>
              <p:cNvSpPr/>
              <p:nvPr/>
            </p:nvSpPr>
            <p:spPr>
              <a:xfrm rot="5400000">
                <a:off x="651195" y="942602"/>
                <a:ext cx="1244864" cy="1713246"/>
              </a:xfrm>
              <a:prstGeom prst="homePlate">
                <a:avLst>
                  <a:gd name="adj" fmla="val 25703"/>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4" name="Straight Connector 13">
                <a:extLst>
                  <a:ext uri="{FF2B5EF4-FFF2-40B4-BE49-F238E27FC236}">
                    <a16:creationId xmlns:a16="http://schemas.microsoft.com/office/drawing/2014/main" id="{5715D8BA-662F-4C65-BB6D-B8BCAE89E8FA}"/>
                  </a:ext>
                </a:extLst>
              </p:cNvPr>
              <p:cNvCxnSpPr>
                <a:cxnSpLocks/>
              </p:cNvCxnSpPr>
              <p:nvPr/>
            </p:nvCxnSpPr>
            <p:spPr>
              <a:xfrm>
                <a:off x="417004" y="1014884"/>
                <a:ext cx="1713246" cy="0"/>
              </a:xfrm>
              <a:prstGeom prst="line">
                <a:avLst/>
              </a:prstGeom>
              <a:grpFill/>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Circle: Hollow 14">
                <a:extLst>
                  <a:ext uri="{FF2B5EF4-FFF2-40B4-BE49-F238E27FC236}">
                    <a16:creationId xmlns:a16="http://schemas.microsoft.com/office/drawing/2014/main" id="{CFBF96AC-53C7-4C6B-B8D3-FB9077493A0D}"/>
                  </a:ext>
                </a:extLst>
              </p:cNvPr>
              <p:cNvSpPr/>
              <p:nvPr/>
            </p:nvSpPr>
            <p:spPr>
              <a:xfrm>
                <a:off x="1183192" y="2421657"/>
                <a:ext cx="180870" cy="180870"/>
              </a:xfrm>
              <a:prstGeom prst="donut">
                <a:avLst>
                  <a:gd name="adj" fmla="val 19993"/>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cxnSp>
            <p:nvCxnSpPr>
              <p:cNvPr id="16" name="Straight Connector 15">
                <a:extLst>
                  <a:ext uri="{FF2B5EF4-FFF2-40B4-BE49-F238E27FC236}">
                    <a16:creationId xmlns:a16="http://schemas.microsoft.com/office/drawing/2014/main" id="{BA71ADFA-ED3F-4DA7-AB53-F13A141968C1}"/>
                  </a:ext>
                </a:extLst>
              </p:cNvPr>
              <p:cNvCxnSpPr>
                <a:cxnSpLocks/>
              </p:cNvCxnSpPr>
              <p:nvPr/>
            </p:nvCxnSpPr>
            <p:spPr>
              <a:xfrm rot="5400000">
                <a:off x="985627" y="2890527"/>
                <a:ext cx="576000" cy="0"/>
              </a:xfrm>
              <a:prstGeom prst="line">
                <a:avLst/>
              </a:prstGeom>
              <a:grpFill/>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0DDC46E3-4F1A-4ABB-B5EE-342724E47FE9}"/>
                  </a:ext>
                </a:extLst>
              </p:cNvPr>
              <p:cNvSpPr/>
              <p:nvPr/>
            </p:nvSpPr>
            <p:spPr>
              <a:xfrm>
                <a:off x="775907" y="2671081"/>
                <a:ext cx="995440" cy="995440"/>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498</a:t>
                </a:r>
                <a:endParaRPr lang="en-ZA" sz="1600" dirty="0"/>
              </a:p>
            </p:txBody>
          </p:sp>
        </p:grpSp>
        <p:sp>
          <p:nvSpPr>
            <p:cNvPr id="38" name="TextBox 37">
              <a:extLst>
                <a:ext uri="{FF2B5EF4-FFF2-40B4-BE49-F238E27FC236}">
                  <a16:creationId xmlns:a16="http://schemas.microsoft.com/office/drawing/2014/main" id="{1F0D4809-C284-409B-AA9F-8F5C3F9FB87D}"/>
                </a:ext>
              </a:extLst>
            </p:cNvPr>
            <p:cNvSpPr txBox="1"/>
            <p:nvPr/>
          </p:nvSpPr>
          <p:spPr>
            <a:xfrm>
              <a:off x="3008459" y="1467254"/>
              <a:ext cx="1713246" cy="1169551"/>
            </a:xfrm>
            <a:prstGeom prst="rect">
              <a:avLst/>
            </a:prstGeom>
            <a:noFill/>
          </p:spPr>
          <p:txBody>
            <a:bodyPr wrap="square" rtlCol="0">
              <a:spAutoFit/>
            </a:bodyPr>
            <a:lstStyle/>
            <a:p>
              <a:pPr algn="ctr"/>
              <a:r>
                <a:rPr lang="en-US" sz="1400" dirty="0">
                  <a:solidFill>
                    <a:schemeClr val="bg1"/>
                  </a:solidFill>
                </a:rPr>
                <a:t>Testing and improving “business as usual” earlier model</a:t>
              </a:r>
              <a:endParaRPr lang="en-ZA" sz="1400" dirty="0">
                <a:solidFill>
                  <a:schemeClr val="bg1"/>
                </a:solidFill>
              </a:endParaRPr>
            </a:p>
          </p:txBody>
        </p:sp>
        <p:sp>
          <p:nvSpPr>
            <p:cNvPr id="42" name="TextBox 41">
              <a:extLst>
                <a:ext uri="{FF2B5EF4-FFF2-40B4-BE49-F238E27FC236}">
                  <a16:creationId xmlns:a16="http://schemas.microsoft.com/office/drawing/2014/main" id="{C2B3D39A-303B-4900-A84E-08E14B4A3503}"/>
                </a:ext>
              </a:extLst>
            </p:cNvPr>
            <p:cNvSpPr txBox="1"/>
            <p:nvPr/>
          </p:nvSpPr>
          <p:spPr>
            <a:xfrm>
              <a:off x="3008459" y="4324579"/>
              <a:ext cx="1713246"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t>Supported by District teams</a:t>
              </a:r>
              <a:endParaRPr lang="en-ZA" sz="1400" dirty="0"/>
            </a:p>
          </p:txBody>
        </p:sp>
        <p:sp>
          <p:nvSpPr>
            <p:cNvPr id="47" name="TextBox 46">
              <a:extLst>
                <a:ext uri="{FF2B5EF4-FFF2-40B4-BE49-F238E27FC236}">
                  <a16:creationId xmlns:a16="http://schemas.microsoft.com/office/drawing/2014/main" id="{20D889F9-6BAE-44B0-BF8A-D07D456B285E}"/>
                </a:ext>
              </a:extLst>
            </p:cNvPr>
            <p:cNvSpPr txBox="1"/>
            <p:nvPr/>
          </p:nvSpPr>
          <p:spPr>
            <a:xfrm>
              <a:off x="3633793" y="921188"/>
              <a:ext cx="462578" cy="461665"/>
            </a:xfrm>
            <a:prstGeom prst="rect">
              <a:avLst/>
            </a:prstGeom>
            <a:noFill/>
          </p:spPr>
          <p:txBody>
            <a:bodyPr wrap="square" rtlCol="0">
              <a:spAutoFit/>
            </a:bodyPr>
            <a:lstStyle/>
            <a:p>
              <a:pPr algn="ctr"/>
              <a:r>
                <a:rPr lang="en-US" sz="2400" b="1" dirty="0"/>
                <a:t>2</a:t>
              </a:r>
              <a:endParaRPr lang="en-ZA" sz="2400" b="1" dirty="0"/>
            </a:p>
          </p:txBody>
        </p:sp>
      </p:grpSp>
      <p:grpSp>
        <p:nvGrpSpPr>
          <p:cNvPr id="54" name="Group 53">
            <a:extLst>
              <a:ext uri="{FF2B5EF4-FFF2-40B4-BE49-F238E27FC236}">
                <a16:creationId xmlns:a16="http://schemas.microsoft.com/office/drawing/2014/main" id="{77AED18A-2105-4943-9C06-C0A7244C9D31}"/>
              </a:ext>
            </a:extLst>
          </p:cNvPr>
          <p:cNvGrpSpPr/>
          <p:nvPr/>
        </p:nvGrpSpPr>
        <p:grpSpPr>
          <a:xfrm>
            <a:off x="5678099" y="1341326"/>
            <a:ext cx="1713246" cy="4142054"/>
            <a:chOff x="5442254" y="921188"/>
            <a:chExt cx="1713246" cy="4142054"/>
          </a:xfrm>
        </p:grpSpPr>
        <p:grpSp>
          <p:nvGrpSpPr>
            <p:cNvPr id="18" name="Group 17">
              <a:extLst>
                <a:ext uri="{FF2B5EF4-FFF2-40B4-BE49-F238E27FC236}">
                  <a16:creationId xmlns:a16="http://schemas.microsoft.com/office/drawing/2014/main" id="{7017E629-4BDA-4259-BB87-CE56F6198EAA}"/>
                </a:ext>
              </a:extLst>
            </p:cNvPr>
            <p:cNvGrpSpPr/>
            <p:nvPr/>
          </p:nvGrpSpPr>
          <p:grpSpPr>
            <a:xfrm>
              <a:off x="5442254" y="1305345"/>
              <a:ext cx="1713246" cy="2651637"/>
              <a:chOff x="417004" y="1014884"/>
              <a:chExt cx="1713246" cy="2651637"/>
            </a:xfrm>
            <a:solidFill>
              <a:schemeClr val="accent3"/>
            </a:solidFill>
          </p:grpSpPr>
          <p:sp>
            <p:nvSpPr>
              <p:cNvPr id="19" name="Arrow: Pentagon 18">
                <a:extLst>
                  <a:ext uri="{FF2B5EF4-FFF2-40B4-BE49-F238E27FC236}">
                    <a16:creationId xmlns:a16="http://schemas.microsoft.com/office/drawing/2014/main" id="{2C2DAD13-532C-465A-B10D-417BA1825877}"/>
                  </a:ext>
                </a:extLst>
              </p:cNvPr>
              <p:cNvSpPr/>
              <p:nvPr/>
            </p:nvSpPr>
            <p:spPr>
              <a:xfrm rot="5400000">
                <a:off x="651195" y="942602"/>
                <a:ext cx="1244864" cy="1713246"/>
              </a:xfrm>
              <a:prstGeom prst="homePlate">
                <a:avLst>
                  <a:gd name="adj" fmla="val 25703"/>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20" name="Straight Connector 19">
                <a:extLst>
                  <a:ext uri="{FF2B5EF4-FFF2-40B4-BE49-F238E27FC236}">
                    <a16:creationId xmlns:a16="http://schemas.microsoft.com/office/drawing/2014/main" id="{904F5976-6122-43A4-AB0B-DC5D7958B679}"/>
                  </a:ext>
                </a:extLst>
              </p:cNvPr>
              <p:cNvCxnSpPr>
                <a:cxnSpLocks/>
              </p:cNvCxnSpPr>
              <p:nvPr/>
            </p:nvCxnSpPr>
            <p:spPr>
              <a:xfrm>
                <a:off x="417004" y="1014884"/>
                <a:ext cx="1713246" cy="0"/>
              </a:xfrm>
              <a:prstGeom prst="line">
                <a:avLst/>
              </a:prstGeom>
              <a:grpFill/>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Circle: Hollow 20">
                <a:extLst>
                  <a:ext uri="{FF2B5EF4-FFF2-40B4-BE49-F238E27FC236}">
                    <a16:creationId xmlns:a16="http://schemas.microsoft.com/office/drawing/2014/main" id="{25871C90-B5F5-4AE9-8353-DCD1F70770D7}"/>
                  </a:ext>
                </a:extLst>
              </p:cNvPr>
              <p:cNvSpPr/>
              <p:nvPr/>
            </p:nvSpPr>
            <p:spPr>
              <a:xfrm>
                <a:off x="1183192" y="2421657"/>
                <a:ext cx="180870" cy="180870"/>
              </a:xfrm>
              <a:prstGeom prst="donut">
                <a:avLst>
                  <a:gd name="adj" fmla="val 19993"/>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cxnSp>
            <p:nvCxnSpPr>
              <p:cNvPr id="22" name="Straight Connector 21">
                <a:extLst>
                  <a:ext uri="{FF2B5EF4-FFF2-40B4-BE49-F238E27FC236}">
                    <a16:creationId xmlns:a16="http://schemas.microsoft.com/office/drawing/2014/main" id="{8084F314-3D10-43B0-989D-AFC64E9F634C}"/>
                  </a:ext>
                </a:extLst>
              </p:cNvPr>
              <p:cNvCxnSpPr>
                <a:cxnSpLocks/>
              </p:cNvCxnSpPr>
              <p:nvPr/>
            </p:nvCxnSpPr>
            <p:spPr>
              <a:xfrm rot="5400000">
                <a:off x="985627" y="2890527"/>
                <a:ext cx="576000" cy="0"/>
              </a:xfrm>
              <a:prstGeom prst="line">
                <a:avLst/>
              </a:prstGeom>
              <a:grpFill/>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9B377D8C-B4B5-46D4-821F-F86AC1AEB83E}"/>
                  </a:ext>
                </a:extLst>
              </p:cNvPr>
              <p:cNvSpPr/>
              <p:nvPr/>
            </p:nvSpPr>
            <p:spPr>
              <a:xfrm>
                <a:off x="775907" y="2671081"/>
                <a:ext cx="995440" cy="995440"/>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3000</a:t>
                </a:r>
                <a:endParaRPr lang="en-ZA" sz="1600" dirty="0"/>
              </a:p>
            </p:txBody>
          </p:sp>
        </p:grpSp>
        <p:sp>
          <p:nvSpPr>
            <p:cNvPr id="39" name="TextBox 38">
              <a:extLst>
                <a:ext uri="{FF2B5EF4-FFF2-40B4-BE49-F238E27FC236}">
                  <a16:creationId xmlns:a16="http://schemas.microsoft.com/office/drawing/2014/main" id="{8DC872EF-5287-4987-B42A-832332D9450F}"/>
                </a:ext>
              </a:extLst>
            </p:cNvPr>
            <p:cNvSpPr txBox="1"/>
            <p:nvPr/>
          </p:nvSpPr>
          <p:spPr>
            <a:xfrm>
              <a:off x="5442254" y="1467254"/>
              <a:ext cx="1713246" cy="1169551"/>
            </a:xfrm>
            <a:prstGeom prst="rect">
              <a:avLst/>
            </a:prstGeom>
            <a:noFill/>
          </p:spPr>
          <p:txBody>
            <a:bodyPr wrap="square" rtlCol="0">
              <a:spAutoFit/>
            </a:bodyPr>
            <a:lstStyle/>
            <a:p>
              <a:pPr algn="ctr"/>
              <a:r>
                <a:rPr lang="en-US" sz="1400" dirty="0">
                  <a:solidFill>
                    <a:schemeClr val="bg1"/>
                  </a:solidFill>
                </a:rPr>
                <a:t>Testing &amp; improving scalability using online platforms &amp; partners</a:t>
              </a:r>
              <a:endParaRPr lang="en-ZA" sz="1400" dirty="0">
                <a:solidFill>
                  <a:schemeClr val="bg1"/>
                </a:solidFill>
              </a:endParaRPr>
            </a:p>
          </p:txBody>
        </p:sp>
        <p:sp>
          <p:nvSpPr>
            <p:cNvPr id="43" name="TextBox 42">
              <a:extLst>
                <a:ext uri="{FF2B5EF4-FFF2-40B4-BE49-F238E27FC236}">
                  <a16:creationId xmlns:a16="http://schemas.microsoft.com/office/drawing/2014/main" id="{B589A1A0-6F72-493B-A490-4D018EB4E5FF}"/>
                </a:ext>
              </a:extLst>
            </p:cNvPr>
            <p:cNvSpPr txBox="1"/>
            <p:nvPr/>
          </p:nvSpPr>
          <p:spPr>
            <a:xfrm>
              <a:off x="5442254" y="4324578"/>
              <a:ext cx="1713246"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Supported through online platforms</a:t>
              </a:r>
              <a:endParaRPr lang="en-ZA" sz="1400" dirty="0"/>
            </a:p>
          </p:txBody>
        </p:sp>
        <p:sp>
          <p:nvSpPr>
            <p:cNvPr id="48" name="TextBox 47">
              <a:extLst>
                <a:ext uri="{FF2B5EF4-FFF2-40B4-BE49-F238E27FC236}">
                  <a16:creationId xmlns:a16="http://schemas.microsoft.com/office/drawing/2014/main" id="{70775D52-9ED2-4919-9390-83C39B42534B}"/>
                </a:ext>
              </a:extLst>
            </p:cNvPr>
            <p:cNvSpPr txBox="1"/>
            <p:nvPr/>
          </p:nvSpPr>
          <p:spPr>
            <a:xfrm>
              <a:off x="6024965" y="921188"/>
              <a:ext cx="462578" cy="461665"/>
            </a:xfrm>
            <a:prstGeom prst="rect">
              <a:avLst/>
            </a:prstGeom>
            <a:noFill/>
          </p:spPr>
          <p:txBody>
            <a:bodyPr wrap="square" rtlCol="0">
              <a:spAutoFit/>
            </a:bodyPr>
            <a:lstStyle/>
            <a:p>
              <a:pPr algn="ctr"/>
              <a:r>
                <a:rPr lang="en-US" sz="2400" b="1" dirty="0"/>
                <a:t>3</a:t>
              </a:r>
              <a:endParaRPr lang="en-ZA" sz="2400" b="1" dirty="0"/>
            </a:p>
          </p:txBody>
        </p:sp>
      </p:grpSp>
      <p:grpSp>
        <p:nvGrpSpPr>
          <p:cNvPr id="53" name="Group 52">
            <a:extLst>
              <a:ext uri="{FF2B5EF4-FFF2-40B4-BE49-F238E27FC236}">
                <a16:creationId xmlns:a16="http://schemas.microsoft.com/office/drawing/2014/main" id="{84415EA7-E6DD-4EF8-AD17-CCCC9EB211DD}"/>
              </a:ext>
            </a:extLst>
          </p:cNvPr>
          <p:cNvGrpSpPr/>
          <p:nvPr/>
        </p:nvGrpSpPr>
        <p:grpSpPr>
          <a:xfrm>
            <a:off x="7993972" y="1341326"/>
            <a:ext cx="1713246" cy="5207395"/>
            <a:chOff x="7876049" y="933065"/>
            <a:chExt cx="1713246" cy="5207395"/>
          </a:xfrm>
        </p:grpSpPr>
        <p:grpSp>
          <p:nvGrpSpPr>
            <p:cNvPr id="24" name="Group 23">
              <a:extLst>
                <a:ext uri="{FF2B5EF4-FFF2-40B4-BE49-F238E27FC236}">
                  <a16:creationId xmlns:a16="http://schemas.microsoft.com/office/drawing/2014/main" id="{A8DC9719-77C4-4011-B173-032CF667E1F4}"/>
                </a:ext>
              </a:extLst>
            </p:cNvPr>
            <p:cNvGrpSpPr/>
            <p:nvPr/>
          </p:nvGrpSpPr>
          <p:grpSpPr>
            <a:xfrm>
              <a:off x="7876049" y="1305345"/>
              <a:ext cx="1713246" cy="2651637"/>
              <a:chOff x="417004" y="1014884"/>
              <a:chExt cx="1713246" cy="2651637"/>
            </a:xfrm>
            <a:solidFill>
              <a:schemeClr val="accent4"/>
            </a:solidFill>
          </p:grpSpPr>
          <p:sp>
            <p:nvSpPr>
              <p:cNvPr id="25" name="Arrow: Pentagon 24">
                <a:extLst>
                  <a:ext uri="{FF2B5EF4-FFF2-40B4-BE49-F238E27FC236}">
                    <a16:creationId xmlns:a16="http://schemas.microsoft.com/office/drawing/2014/main" id="{4188F365-C890-4DC9-8E91-0627D99CD1D3}"/>
                  </a:ext>
                </a:extLst>
              </p:cNvPr>
              <p:cNvSpPr/>
              <p:nvPr/>
            </p:nvSpPr>
            <p:spPr>
              <a:xfrm rot="5400000">
                <a:off x="651195" y="942602"/>
                <a:ext cx="1244864" cy="1713246"/>
              </a:xfrm>
              <a:prstGeom prst="homePlate">
                <a:avLst>
                  <a:gd name="adj" fmla="val 2570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26" name="Straight Connector 25">
                <a:extLst>
                  <a:ext uri="{FF2B5EF4-FFF2-40B4-BE49-F238E27FC236}">
                    <a16:creationId xmlns:a16="http://schemas.microsoft.com/office/drawing/2014/main" id="{59D19DE0-88F0-43E5-9603-5B720064CF37}"/>
                  </a:ext>
                </a:extLst>
              </p:cNvPr>
              <p:cNvCxnSpPr>
                <a:cxnSpLocks/>
              </p:cNvCxnSpPr>
              <p:nvPr/>
            </p:nvCxnSpPr>
            <p:spPr>
              <a:xfrm>
                <a:off x="417004" y="1014884"/>
                <a:ext cx="1713246" cy="0"/>
              </a:xfrm>
              <a:prstGeom prst="line">
                <a:avLst/>
              </a:prstGeom>
              <a:grpFill/>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Circle: Hollow 26">
                <a:extLst>
                  <a:ext uri="{FF2B5EF4-FFF2-40B4-BE49-F238E27FC236}">
                    <a16:creationId xmlns:a16="http://schemas.microsoft.com/office/drawing/2014/main" id="{7C0E62AD-EF7D-4DD2-A9FF-20FB724096E3}"/>
                  </a:ext>
                </a:extLst>
              </p:cNvPr>
              <p:cNvSpPr/>
              <p:nvPr/>
            </p:nvSpPr>
            <p:spPr>
              <a:xfrm>
                <a:off x="1183192" y="2421657"/>
                <a:ext cx="180870" cy="180870"/>
              </a:xfrm>
              <a:prstGeom prst="donut">
                <a:avLst>
                  <a:gd name="adj" fmla="val 1999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cxnSp>
            <p:nvCxnSpPr>
              <p:cNvPr id="28" name="Straight Connector 27">
                <a:extLst>
                  <a:ext uri="{FF2B5EF4-FFF2-40B4-BE49-F238E27FC236}">
                    <a16:creationId xmlns:a16="http://schemas.microsoft.com/office/drawing/2014/main" id="{93950FDE-C215-467E-96AB-5ADE0C81C764}"/>
                  </a:ext>
                </a:extLst>
              </p:cNvPr>
              <p:cNvCxnSpPr>
                <a:cxnSpLocks/>
              </p:cNvCxnSpPr>
              <p:nvPr/>
            </p:nvCxnSpPr>
            <p:spPr>
              <a:xfrm rot="5400000">
                <a:off x="985627" y="2890527"/>
                <a:ext cx="576000" cy="0"/>
              </a:xfrm>
              <a:prstGeom prst="line">
                <a:avLst/>
              </a:prstGeom>
              <a:grpFill/>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25869745-E8D8-4BA4-BE64-52CC89C2E7A9}"/>
                  </a:ext>
                </a:extLst>
              </p:cNvPr>
              <p:cNvSpPr/>
              <p:nvPr/>
            </p:nvSpPr>
            <p:spPr>
              <a:xfrm>
                <a:off x="775907" y="2671081"/>
                <a:ext cx="995440" cy="99544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t>+</a:t>
                </a:r>
                <a:r>
                  <a:rPr lang="en-US" sz="1600" dirty="0"/>
                  <a:t>50</a:t>
                </a:r>
                <a:endParaRPr lang="en-ZA" sz="1600" dirty="0"/>
              </a:p>
            </p:txBody>
          </p:sp>
        </p:grpSp>
        <p:sp>
          <p:nvSpPr>
            <p:cNvPr id="40" name="TextBox 39">
              <a:extLst>
                <a:ext uri="{FF2B5EF4-FFF2-40B4-BE49-F238E27FC236}">
                  <a16:creationId xmlns:a16="http://schemas.microsoft.com/office/drawing/2014/main" id="{32F9B662-5771-439F-87A2-F6782B07F679}"/>
                </a:ext>
              </a:extLst>
            </p:cNvPr>
            <p:cNvSpPr txBox="1"/>
            <p:nvPr/>
          </p:nvSpPr>
          <p:spPr>
            <a:xfrm>
              <a:off x="7876049" y="1467254"/>
              <a:ext cx="1713246" cy="738664"/>
            </a:xfrm>
            <a:prstGeom prst="rect">
              <a:avLst/>
            </a:prstGeom>
            <a:noFill/>
          </p:spPr>
          <p:txBody>
            <a:bodyPr wrap="square" rtlCol="0">
              <a:spAutoFit/>
            </a:bodyPr>
            <a:lstStyle/>
            <a:p>
              <a:pPr algn="ctr"/>
              <a:r>
                <a:rPr lang="en-US" sz="1400" dirty="0">
                  <a:solidFill>
                    <a:schemeClr val="bg1"/>
                  </a:solidFill>
                </a:rPr>
                <a:t>Collecting case studies from “opt in” schools</a:t>
              </a:r>
              <a:endParaRPr lang="en-ZA" sz="1400" dirty="0">
                <a:solidFill>
                  <a:schemeClr val="bg1"/>
                </a:solidFill>
              </a:endParaRPr>
            </a:p>
          </p:txBody>
        </p:sp>
        <p:sp>
          <p:nvSpPr>
            <p:cNvPr id="44" name="TextBox 43">
              <a:extLst>
                <a:ext uri="{FF2B5EF4-FFF2-40B4-BE49-F238E27FC236}">
                  <a16:creationId xmlns:a16="http://schemas.microsoft.com/office/drawing/2014/main" id="{35F4407C-05E0-4358-B7A8-D4DAF255B000}"/>
                </a:ext>
              </a:extLst>
            </p:cNvPr>
            <p:cNvSpPr txBox="1"/>
            <p:nvPr/>
          </p:nvSpPr>
          <p:spPr>
            <a:xfrm>
              <a:off x="7876049" y="4324578"/>
              <a:ext cx="1713246"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a:t>Self- and community-selected schools</a:t>
              </a:r>
            </a:p>
            <a:p>
              <a:pPr marL="285750" indent="-285750">
                <a:buFont typeface="Arial" panose="020B0604020202020204" pitchFamily="34" charset="0"/>
                <a:buChar char="•"/>
              </a:pPr>
              <a:r>
                <a:rPr lang="en-US" sz="1400" dirty="0"/>
                <a:t>Opportunity for innovative data gathering</a:t>
              </a:r>
              <a:endParaRPr lang="en-ZA" sz="1400" dirty="0"/>
            </a:p>
          </p:txBody>
        </p:sp>
        <p:sp>
          <p:nvSpPr>
            <p:cNvPr id="49" name="TextBox 48">
              <a:extLst>
                <a:ext uri="{FF2B5EF4-FFF2-40B4-BE49-F238E27FC236}">
                  <a16:creationId xmlns:a16="http://schemas.microsoft.com/office/drawing/2014/main" id="{DE3BE2D1-C767-4FFA-8269-5FC50D380952}"/>
                </a:ext>
              </a:extLst>
            </p:cNvPr>
            <p:cNvSpPr txBox="1"/>
            <p:nvPr/>
          </p:nvSpPr>
          <p:spPr>
            <a:xfrm>
              <a:off x="8501383" y="933065"/>
              <a:ext cx="462578" cy="461665"/>
            </a:xfrm>
            <a:prstGeom prst="rect">
              <a:avLst/>
            </a:prstGeom>
            <a:noFill/>
          </p:spPr>
          <p:txBody>
            <a:bodyPr wrap="square" rtlCol="0">
              <a:spAutoFit/>
            </a:bodyPr>
            <a:lstStyle/>
            <a:p>
              <a:pPr algn="ctr"/>
              <a:r>
                <a:rPr lang="en-US" sz="2400" b="1" dirty="0"/>
                <a:t>4</a:t>
              </a:r>
              <a:endParaRPr lang="en-ZA" sz="2400" b="1" dirty="0"/>
            </a:p>
          </p:txBody>
        </p:sp>
      </p:grpSp>
      <p:grpSp>
        <p:nvGrpSpPr>
          <p:cNvPr id="52" name="Group 51">
            <a:extLst>
              <a:ext uri="{FF2B5EF4-FFF2-40B4-BE49-F238E27FC236}">
                <a16:creationId xmlns:a16="http://schemas.microsoft.com/office/drawing/2014/main" id="{0E586A2B-1803-4A02-AF7F-12DE19084D8B}"/>
              </a:ext>
            </a:extLst>
          </p:cNvPr>
          <p:cNvGrpSpPr/>
          <p:nvPr/>
        </p:nvGrpSpPr>
        <p:grpSpPr>
          <a:xfrm>
            <a:off x="10309845" y="1341326"/>
            <a:ext cx="1713246" cy="5003828"/>
            <a:chOff x="10309845" y="921188"/>
            <a:chExt cx="1713246" cy="5003828"/>
          </a:xfrm>
        </p:grpSpPr>
        <p:grpSp>
          <p:nvGrpSpPr>
            <p:cNvPr id="30" name="Group 29">
              <a:extLst>
                <a:ext uri="{FF2B5EF4-FFF2-40B4-BE49-F238E27FC236}">
                  <a16:creationId xmlns:a16="http://schemas.microsoft.com/office/drawing/2014/main" id="{A887353E-158C-4DC0-9B39-820830F042C0}"/>
                </a:ext>
              </a:extLst>
            </p:cNvPr>
            <p:cNvGrpSpPr/>
            <p:nvPr/>
          </p:nvGrpSpPr>
          <p:grpSpPr>
            <a:xfrm>
              <a:off x="10309845" y="1305345"/>
              <a:ext cx="1713246" cy="2651637"/>
              <a:chOff x="417004" y="1014884"/>
              <a:chExt cx="1713246" cy="2651637"/>
            </a:xfrm>
            <a:solidFill>
              <a:schemeClr val="accent6"/>
            </a:solidFill>
          </p:grpSpPr>
          <p:sp>
            <p:nvSpPr>
              <p:cNvPr id="31" name="Arrow: Pentagon 30">
                <a:extLst>
                  <a:ext uri="{FF2B5EF4-FFF2-40B4-BE49-F238E27FC236}">
                    <a16:creationId xmlns:a16="http://schemas.microsoft.com/office/drawing/2014/main" id="{F0597F05-71BE-4AFF-870B-8243ECC52F30}"/>
                  </a:ext>
                </a:extLst>
              </p:cNvPr>
              <p:cNvSpPr/>
              <p:nvPr/>
            </p:nvSpPr>
            <p:spPr>
              <a:xfrm rot="5400000">
                <a:off x="651195" y="942602"/>
                <a:ext cx="1244864" cy="1713246"/>
              </a:xfrm>
              <a:prstGeom prst="homePlate">
                <a:avLst>
                  <a:gd name="adj" fmla="val 25703"/>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32" name="Straight Connector 31">
                <a:extLst>
                  <a:ext uri="{FF2B5EF4-FFF2-40B4-BE49-F238E27FC236}">
                    <a16:creationId xmlns:a16="http://schemas.microsoft.com/office/drawing/2014/main" id="{156C3EBD-2FB1-4462-B0CB-705455A840EA}"/>
                  </a:ext>
                </a:extLst>
              </p:cNvPr>
              <p:cNvCxnSpPr>
                <a:cxnSpLocks/>
              </p:cNvCxnSpPr>
              <p:nvPr/>
            </p:nvCxnSpPr>
            <p:spPr>
              <a:xfrm>
                <a:off x="417004" y="1014884"/>
                <a:ext cx="1713246" cy="0"/>
              </a:xfrm>
              <a:prstGeom prst="line">
                <a:avLst/>
              </a:prstGeom>
              <a:grpFill/>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Circle: Hollow 32">
                <a:extLst>
                  <a:ext uri="{FF2B5EF4-FFF2-40B4-BE49-F238E27FC236}">
                    <a16:creationId xmlns:a16="http://schemas.microsoft.com/office/drawing/2014/main" id="{FA75CAA4-5479-47AA-A3F5-088276475040}"/>
                  </a:ext>
                </a:extLst>
              </p:cNvPr>
              <p:cNvSpPr/>
              <p:nvPr/>
            </p:nvSpPr>
            <p:spPr>
              <a:xfrm>
                <a:off x="1183192" y="2421657"/>
                <a:ext cx="180870" cy="180870"/>
              </a:xfrm>
              <a:prstGeom prst="donut">
                <a:avLst>
                  <a:gd name="adj" fmla="val 19993"/>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cxnSp>
            <p:nvCxnSpPr>
              <p:cNvPr id="34" name="Straight Connector 33">
                <a:extLst>
                  <a:ext uri="{FF2B5EF4-FFF2-40B4-BE49-F238E27FC236}">
                    <a16:creationId xmlns:a16="http://schemas.microsoft.com/office/drawing/2014/main" id="{E048B54D-7110-443B-88DC-028C873F20DC}"/>
                  </a:ext>
                </a:extLst>
              </p:cNvPr>
              <p:cNvCxnSpPr>
                <a:cxnSpLocks/>
              </p:cNvCxnSpPr>
              <p:nvPr/>
            </p:nvCxnSpPr>
            <p:spPr>
              <a:xfrm rot="5400000">
                <a:off x="985627" y="2890527"/>
                <a:ext cx="576000" cy="0"/>
              </a:xfrm>
              <a:prstGeom prst="line">
                <a:avLst/>
              </a:prstGeom>
              <a:grpFill/>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49B7F5B4-E2DB-40BF-8D9A-059466459DAF}"/>
                  </a:ext>
                </a:extLst>
              </p:cNvPr>
              <p:cNvSpPr/>
              <p:nvPr/>
            </p:nvSpPr>
            <p:spPr>
              <a:xfrm>
                <a:off x="775907" y="2671081"/>
                <a:ext cx="995440" cy="995440"/>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45</a:t>
                </a:r>
                <a:endParaRPr lang="en-ZA" sz="1600" dirty="0"/>
              </a:p>
            </p:txBody>
          </p:sp>
        </p:grpSp>
        <p:sp>
          <p:nvSpPr>
            <p:cNvPr id="41" name="TextBox 40">
              <a:extLst>
                <a:ext uri="{FF2B5EF4-FFF2-40B4-BE49-F238E27FC236}">
                  <a16:creationId xmlns:a16="http://schemas.microsoft.com/office/drawing/2014/main" id="{AAAD7C06-1C87-40D2-B20F-C49F26D7002E}"/>
                </a:ext>
              </a:extLst>
            </p:cNvPr>
            <p:cNvSpPr txBox="1"/>
            <p:nvPr/>
          </p:nvSpPr>
          <p:spPr>
            <a:xfrm>
              <a:off x="10309845" y="1467254"/>
              <a:ext cx="1713246" cy="738664"/>
            </a:xfrm>
            <a:prstGeom prst="rect">
              <a:avLst/>
            </a:prstGeom>
            <a:noFill/>
          </p:spPr>
          <p:txBody>
            <a:bodyPr wrap="square" rtlCol="0">
              <a:spAutoFit/>
            </a:bodyPr>
            <a:lstStyle/>
            <a:p>
              <a:pPr algn="ctr"/>
              <a:r>
                <a:rPr lang="en-US" sz="1400" dirty="0">
                  <a:solidFill>
                    <a:schemeClr val="bg1"/>
                  </a:solidFill>
                </a:rPr>
                <a:t>Trial of PPBL as part of the DBE’s GEC</a:t>
              </a:r>
              <a:endParaRPr lang="en-ZA" sz="1400" dirty="0">
                <a:solidFill>
                  <a:schemeClr val="bg1"/>
                </a:solidFill>
              </a:endParaRPr>
            </a:p>
          </p:txBody>
        </p:sp>
        <p:sp>
          <p:nvSpPr>
            <p:cNvPr id="45" name="TextBox 44">
              <a:extLst>
                <a:ext uri="{FF2B5EF4-FFF2-40B4-BE49-F238E27FC236}">
                  <a16:creationId xmlns:a16="http://schemas.microsoft.com/office/drawing/2014/main" id="{1F6A0E08-7E0E-4B10-80EF-E3D97D50B640}"/>
                </a:ext>
              </a:extLst>
            </p:cNvPr>
            <p:cNvSpPr txBox="1"/>
            <p:nvPr/>
          </p:nvSpPr>
          <p:spPr>
            <a:xfrm>
              <a:off x="10309845" y="4324578"/>
              <a:ext cx="1713246"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a:t>May to October 2021</a:t>
              </a:r>
            </a:p>
            <a:p>
              <a:pPr marL="285750" indent="-285750">
                <a:buFont typeface="Arial" panose="020B0604020202020204" pitchFamily="34" charset="0"/>
                <a:buChar char="•"/>
              </a:pPr>
              <a:r>
                <a:rPr lang="en-US" sz="1400" dirty="0"/>
                <a:t>Trial a 1.5-term project for deep research on PPBL efficacy </a:t>
              </a:r>
              <a:endParaRPr lang="en-ZA" sz="1400" dirty="0"/>
            </a:p>
          </p:txBody>
        </p:sp>
        <p:sp>
          <p:nvSpPr>
            <p:cNvPr id="50" name="TextBox 49">
              <a:extLst>
                <a:ext uri="{FF2B5EF4-FFF2-40B4-BE49-F238E27FC236}">
                  <a16:creationId xmlns:a16="http://schemas.microsoft.com/office/drawing/2014/main" id="{325B852A-40D6-4A0F-AACF-9A377E7D3312}"/>
                </a:ext>
              </a:extLst>
            </p:cNvPr>
            <p:cNvSpPr txBox="1"/>
            <p:nvPr/>
          </p:nvSpPr>
          <p:spPr>
            <a:xfrm>
              <a:off x="10590550" y="921188"/>
              <a:ext cx="1046523" cy="461665"/>
            </a:xfrm>
            <a:prstGeom prst="rect">
              <a:avLst/>
            </a:prstGeom>
            <a:noFill/>
          </p:spPr>
          <p:txBody>
            <a:bodyPr wrap="square" rtlCol="0">
              <a:spAutoFit/>
            </a:bodyPr>
            <a:lstStyle/>
            <a:p>
              <a:pPr algn="ctr"/>
              <a:r>
                <a:rPr lang="en-US" sz="2400" b="1" dirty="0"/>
                <a:t>GEC</a:t>
              </a:r>
              <a:endParaRPr lang="en-ZA" sz="2400" b="1" dirty="0"/>
            </a:p>
          </p:txBody>
        </p:sp>
      </p:grpSp>
      <p:sp>
        <p:nvSpPr>
          <p:cNvPr id="51" name="Title 1">
            <a:extLst>
              <a:ext uri="{FF2B5EF4-FFF2-40B4-BE49-F238E27FC236}">
                <a16:creationId xmlns:a16="http://schemas.microsoft.com/office/drawing/2014/main" id="{2D819FFC-3D37-4D71-A496-F5EC71F1AD5C}"/>
              </a:ext>
            </a:extLst>
          </p:cNvPr>
          <p:cNvSpPr>
            <a:spLocks noGrp="1"/>
          </p:cNvSpPr>
          <p:nvPr>
            <p:ph type="title"/>
          </p:nvPr>
        </p:nvSpPr>
        <p:spPr>
          <a:xfrm>
            <a:off x="633751" y="41702"/>
            <a:ext cx="9956799" cy="1125006"/>
          </a:xfrm>
        </p:spPr>
        <p:txBody>
          <a:bodyPr>
            <a:normAutofit/>
          </a:bodyPr>
          <a:lstStyle/>
          <a:p>
            <a:r>
              <a:rPr lang="en-US" dirty="0"/>
              <a:t>Written by teachers, for teachers </a:t>
            </a:r>
            <a:endParaRPr lang="en-ZA" dirty="0"/>
          </a:p>
        </p:txBody>
      </p:sp>
    </p:spTree>
    <p:extLst>
      <p:ext uri="{BB962C8B-B14F-4D97-AF65-F5344CB8AC3E}">
        <p14:creationId xmlns:p14="http://schemas.microsoft.com/office/powerpoint/2010/main" val="2513659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56E70-1D8D-4018-A68A-FD3F36ADAC29}"/>
              </a:ext>
            </a:extLst>
          </p:cNvPr>
          <p:cNvSpPr>
            <a:spLocks noGrp="1"/>
          </p:cNvSpPr>
          <p:nvPr>
            <p:ph type="title"/>
          </p:nvPr>
        </p:nvSpPr>
        <p:spPr/>
        <p:txBody>
          <a:bodyPr>
            <a:normAutofit fontScale="90000"/>
          </a:bodyPr>
          <a:lstStyle/>
          <a:p>
            <a:r>
              <a:rPr lang="en-US" dirty="0"/>
              <a:t>The Monitoring and Evaluation </a:t>
            </a:r>
            <a:br>
              <a:rPr lang="en-US" dirty="0"/>
            </a:br>
            <a:endParaRPr lang="en-ZA" dirty="0"/>
          </a:p>
        </p:txBody>
      </p:sp>
      <p:pic>
        <p:nvPicPr>
          <p:cNvPr id="10" name="Picture 9" descr="Text, whiteboard&#10;&#10;Description automatically generated">
            <a:extLst>
              <a:ext uri="{FF2B5EF4-FFF2-40B4-BE49-F238E27FC236}">
                <a16:creationId xmlns:a16="http://schemas.microsoft.com/office/drawing/2014/main" id="{6761B216-98F1-413E-9D1A-0CAEE16C6384}"/>
              </a:ext>
            </a:extLst>
          </p:cNvPr>
          <p:cNvPicPr>
            <a:picLocks noChangeAspect="1"/>
          </p:cNvPicPr>
          <p:nvPr/>
        </p:nvPicPr>
        <p:blipFill>
          <a:blip r:embed="rId3"/>
          <a:stretch>
            <a:fillRect/>
          </a:stretch>
        </p:blipFill>
        <p:spPr>
          <a:xfrm>
            <a:off x="714940" y="1200911"/>
            <a:ext cx="11477060" cy="4783199"/>
          </a:xfrm>
          <a:prstGeom prst="rect">
            <a:avLst/>
          </a:prstGeom>
        </p:spPr>
      </p:pic>
    </p:spTree>
    <p:extLst>
      <p:ext uri="{BB962C8B-B14F-4D97-AF65-F5344CB8AC3E}">
        <p14:creationId xmlns:p14="http://schemas.microsoft.com/office/powerpoint/2010/main" val="3113092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30D9F-F395-4C60-BF23-A67FA6F2B9FF}"/>
              </a:ext>
            </a:extLst>
          </p:cNvPr>
          <p:cNvSpPr>
            <a:spLocks noGrp="1"/>
          </p:cNvSpPr>
          <p:nvPr>
            <p:ph type="title"/>
          </p:nvPr>
        </p:nvSpPr>
        <p:spPr/>
        <p:txBody>
          <a:bodyPr/>
          <a:lstStyle/>
          <a:p>
            <a:r>
              <a:rPr lang="en-US" dirty="0"/>
              <a:t>Get connected</a:t>
            </a:r>
            <a:endParaRPr lang="en-ZA" dirty="0"/>
          </a:p>
        </p:txBody>
      </p:sp>
      <p:sp>
        <p:nvSpPr>
          <p:cNvPr id="3" name="Content Placeholder 2">
            <a:extLst>
              <a:ext uri="{FF2B5EF4-FFF2-40B4-BE49-F238E27FC236}">
                <a16:creationId xmlns:a16="http://schemas.microsoft.com/office/drawing/2014/main" id="{266B312B-29FE-48C7-93B1-320036345CEB}"/>
              </a:ext>
            </a:extLst>
          </p:cNvPr>
          <p:cNvSpPr>
            <a:spLocks noGrp="1"/>
          </p:cNvSpPr>
          <p:nvPr>
            <p:ph sz="half" idx="1"/>
          </p:nvPr>
        </p:nvSpPr>
        <p:spPr>
          <a:xfrm>
            <a:off x="838200" y="1825625"/>
            <a:ext cx="11168270" cy="881687"/>
          </a:xfrm>
        </p:spPr>
        <p:txBody>
          <a:bodyPr/>
          <a:lstStyle/>
          <a:p>
            <a:pPr marL="0" indent="0" algn="ctr">
              <a:buNone/>
            </a:pPr>
            <a:r>
              <a:rPr lang="en-ZA" sz="1800" dirty="0">
                <a:solidFill>
                  <a:srgbClr val="1F3864"/>
                </a:solidFill>
                <a:effectLst/>
                <a:latin typeface="Montserrat" panose="00000500000000000000" pitchFamily="2" charset="0"/>
                <a:ea typeface="Calibri" panose="020F0502020204030204" pitchFamily="34" charset="0"/>
              </a:rPr>
              <a:t>Find out what you need for this journey by adding TeacherConnect as a contact on WhatsApp with the number </a:t>
            </a:r>
            <a:r>
              <a:rPr lang="en-ZA" sz="1800" b="1" dirty="0">
                <a:solidFill>
                  <a:srgbClr val="1F3864"/>
                </a:solidFill>
                <a:effectLst/>
                <a:latin typeface="Montserrat" panose="00000500000000000000" pitchFamily="2" charset="0"/>
                <a:ea typeface="Calibri" panose="020F0502020204030204" pitchFamily="34" charset="0"/>
              </a:rPr>
              <a:t>060 060 33 33</a:t>
            </a:r>
            <a:r>
              <a:rPr lang="en-ZA" sz="1800" dirty="0">
                <a:solidFill>
                  <a:srgbClr val="1F3864"/>
                </a:solidFill>
                <a:effectLst/>
                <a:latin typeface="Montserrat" panose="00000500000000000000" pitchFamily="2" charset="0"/>
                <a:ea typeface="Calibri" panose="020F0502020204030204" pitchFamily="34" charset="0"/>
              </a:rPr>
              <a:t> and send the world BELT to start with training on our zero-rated platform, or use the TeacherConnect QR code below:</a:t>
            </a:r>
            <a:endParaRPr lang="en-ZA" sz="1800" dirty="0">
              <a:effectLst/>
              <a:latin typeface="Calibri" panose="020F0502020204030204" pitchFamily="34" charset="0"/>
              <a:ea typeface="Calibri" panose="020F0502020204030204" pitchFamily="34" charset="0"/>
            </a:endParaRPr>
          </a:p>
          <a:p>
            <a:endParaRPr lang="en-ZA" dirty="0"/>
          </a:p>
        </p:txBody>
      </p:sp>
      <p:pic>
        <p:nvPicPr>
          <p:cNvPr id="6" name="Picture 5">
            <a:extLst>
              <a:ext uri="{FF2B5EF4-FFF2-40B4-BE49-F238E27FC236}">
                <a16:creationId xmlns:a16="http://schemas.microsoft.com/office/drawing/2014/main" id="{85B4D771-23BC-4DC6-AB8B-69DD6072BF51}"/>
              </a:ext>
            </a:extLst>
          </p:cNvPr>
          <p:cNvPicPr>
            <a:picLocks noChangeAspect="1"/>
          </p:cNvPicPr>
          <p:nvPr/>
        </p:nvPicPr>
        <p:blipFill>
          <a:blip r:embed="rId3"/>
          <a:stretch>
            <a:fillRect/>
          </a:stretch>
        </p:blipFill>
        <p:spPr>
          <a:xfrm>
            <a:off x="4827621" y="2707312"/>
            <a:ext cx="2536757" cy="2644704"/>
          </a:xfrm>
          <a:prstGeom prst="rect">
            <a:avLst/>
          </a:prstGeom>
        </p:spPr>
      </p:pic>
      <p:sp>
        <p:nvSpPr>
          <p:cNvPr id="9" name="Content Placeholder 2">
            <a:extLst>
              <a:ext uri="{FF2B5EF4-FFF2-40B4-BE49-F238E27FC236}">
                <a16:creationId xmlns:a16="http://schemas.microsoft.com/office/drawing/2014/main" id="{AF25A3F9-EB99-450E-B809-B109885B6D6B}"/>
              </a:ext>
            </a:extLst>
          </p:cNvPr>
          <p:cNvSpPr txBox="1">
            <a:spLocks/>
          </p:cNvSpPr>
          <p:nvPr/>
        </p:nvSpPr>
        <p:spPr>
          <a:xfrm>
            <a:off x="4827620" y="5622714"/>
            <a:ext cx="7178849" cy="8816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ZA" sz="1800" dirty="0">
                <a:solidFill>
                  <a:srgbClr val="1F3864"/>
                </a:solidFill>
                <a:latin typeface="Montserrat" panose="00000500000000000000" pitchFamily="2" charset="0"/>
                <a:ea typeface="Calibri" panose="020F0502020204030204" pitchFamily="34" charset="0"/>
              </a:rPr>
              <a:t>The Teachers’ Lounge</a:t>
            </a:r>
            <a:endParaRPr lang="en-ZA" sz="1800" dirty="0">
              <a:latin typeface="Calibri" panose="020F0502020204030204" pitchFamily="34" charset="0"/>
              <a:ea typeface="Calibri" panose="020F0502020204030204" pitchFamily="34" charset="0"/>
            </a:endParaRPr>
          </a:p>
          <a:p>
            <a:pPr marL="0" indent="0" algn="ctr">
              <a:buNone/>
            </a:pPr>
            <a:r>
              <a:rPr lang="en-ZA" sz="1200" dirty="0"/>
              <a:t>https://www.teacherconnect.co.za/share/49Q5oaJa85GQmb9C?utm_source=manual</a:t>
            </a:r>
          </a:p>
        </p:txBody>
      </p:sp>
    </p:spTree>
    <p:extLst>
      <p:ext uri="{BB962C8B-B14F-4D97-AF65-F5344CB8AC3E}">
        <p14:creationId xmlns:p14="http://schemas.microsoft.com/office/powerpoint/2010/main" val="2900814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50CC78-7779-2248-B6D7-F8805F805011}"/>
              </a:ext>
            </a:extLst>
          </p:cNvPr>
          <p:cNvPicPr>
            <a:picLocks noChangeAspect="1"/>
          </p:cNvPicPr>
          <p:nvPr/>
        </p:nvPicPr>
        <p:blipFill>
          <a:blip r:embed="rId3"/>
          <a:srcRect/>
          <a:stretch/>
        </p:blipFill>
        <p:spPr>
          <a:xfrm>
            <a:off x="11268" y="0"/>
            <a:ext cx="12169463" cy="6857999"/>
          </a:xfrm>
          <a:prstGeom prst="rect">
            <a:avLst/>
          </a:prstGeom>
        </p:spPr>
      </p:pic>
      <p:sp>
        <p:nvSpPr>
          <p:cNvPr id="2" name="Title 1">
            <a:extLst>
              <a:ext uri="{FF2B5EF4-FFF2-40B4-BE49-F238E27FC236}">
                <a16:creationId xmlns:a16="http://schemas.microsoft.com/office/drawing/2014/main" id="{C25E50EB-85EC-424B-A2BD-52C7E04A7A39}"/>
              </a:ext>
            </a:extLst>
          </p:cNvPr>
          <p:cNvSpPr>
            <a:spLocks noGrp="1"/>
          </p:cNvSpPr>
          <p:nvPr>
            <p:ph type="ctrTitle"/>
          </p:nvPr>
        </p:nvSpPr>
        <p:spPr>
          <a:xfrm>
            <a:off x="914399" y="3224211"/>
            <a:ext cx="10363200" cy="1666875"/>
          </a:xfrm>
        </p:spPr>
        <p:txBody>
          <a:bodyPr>
            <a:normAutofit/>
          </a:bodyPr>
          <a:lstStyle/>
          <a:p>
            <a:r>
              <a:rPr lang="en-ZA" sz="4000" b="1" dirty="0" err="1">
                <a:solidFill>
                  <a:schemeClr val="bg1"/>
                </a:solidFill>
              </a:rPr>
              <a:t>www.ecubed-dbe.org</a:t>
            </a:r>
            <a:endParaRPr lang="en-ZA" sz="4000" dirty="0">
              <a:solidFill>
                <a:schemeClr val="bg1"/>
              </a:solidFill>
            </a:endParaRPr>
          </a:p>
        </p:txBody>
      </p:sp>
      <p:sp>
        <p:nvSpPr>
          <p:cNvPr id="4" name="Title 1">
            <a:extLst>
              <a:ext uri="{FF2B5EF4-FFF2-40B4-BE49-F238E27FC236}">
                <a16:creationId xmlns:a16="http://schemas.microsoft.com/office/drawing/2014/main" id="{6EF66322-062E-4BD3-A2EB-41EEEFA62D07}"/>
              </a:ext>
            </a:extLst>
          </p:cNvPr>
          <p:cNvSpPr txBox="1">
            <a:spLocks/>
          </p:cNvSpPr>
          <p:nvPr/>
        </p:nvSpPr>
        <p:spPr>
          <a:xfrm>
            <a:off x="914400" y="2211870"/>
            <a:ext cx="10363200" cy="16668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baseline="0">
                <a:solidFill>
                  <a:srgbClr val="4B5EC4"/>
                </a:solidFill>
                <a:latin typeface="Montserrat SemiBold" pitchFamily="2" charset="77"/>
                <a:ea typeface="+mj-ea"/>
                <a:cs typeface="+mj-cs"/>
              </a:defRPr>
            </a:lvl1pPr>
          </a:lstStyle>
          <a:p>
            <a:r>
              <a:rPr lang="en-ZA" b="1" dirty="0">
                <a:solidFill>
                  <a:schemeClr val="bg1"/>
                </a:solidFill>
              </a:rPr>
              <a:t>Thank you – see you soon</a:t>
            </a:r>
            <a:endParaRPr lang="en-ZA" dirty="0">
              <a:solidFill>
                <a:schemeClr val="bg1"/>
              </a:solidFill>
            </a:endParaRPr>
          </a:p>
        </p:txBody>
      </p:sp>
    </p:spTree>
    <p:extLst>
      <p:ext uri="{BB962C8B-B14F-4D97-AF65-F5344CB8AC3E}">
        <p14:creationId xmlns:p14="http://schemas.microsoft.com/office/powerpoint/2010/main" val="1286815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83E21-1329-4B6F-A9E5-723FCE05D244}"/>
              </a:ext>
            </a:extLst>
          </p:cNvPr>
          <p:cNvSpPr>
            <a:spLocks noGrp="1"/>
          </p:cNvSpPr>
          <p:nvPr>
            <p:ph type="title"/>
          </p:nvPr>
        </p:nvSpPr>
        <p:spPr>
          <a:xfrm>
            <a:off x="1223380" y="42280"/>
            <a:ext cx="9956799" cy="1125006"/>
          </a:xfrm>
        </p:spPr>
        <p:txBody>
          <a:bodyPr/>
          <a:lstStyle/>
          <a:p>
            <a:r>
              <a:rPr lang="en-US" dirty="0"/>
              <a:t>Programme</a:t>
            </a:r>
            <a:endParaRPr lang="en-ZA" dirty="0"/>
          </a:p>
        </p:txBody>
      </p:sp>
      <p:graphicFrame>
        <p:nvGraphicFramePr>
          <p:cNvPr id="4" name="Table 4">
            <a:extLst>
              <a:ext uri="{FF2B5EF4-FFF2-40B4-BE49-F238E27FC236}">
                <a16:creationId xmlns:a16="http://schemas.microsoft.com/office/drawing/2014/main" id="{9F9066E9-4E76-4405-9D0A-0BC87FF07941}"/>
              </a:ext>
            </a:extLst>
          </p:cNvPr>
          <p:cNvGraphicFramePr>
            <a:graphicFrameLocks noGrp="1"/>
          </p:cNvGraphicFramePr>
          <p:nvPr>
            <p:ph type="tbl" sz="quarter" idx="13"/>
            <p:extLst>
              <p:ext uri="{D42A27DB-BD31-4B8C-83A1-F6EECF244321}">
                <p14:modId xmlns:p14="http://schemas.microsoft.com/office/powerpoint/2010/main" val="2278098881"/>
              </p:ext>
            </p:extLst>
          </p:nvPr>
        </p:nvGraphicFramePr>
        <p:xfrm>
          <a:off x="1289290" y="1056351"/>
          <a:ext cx="9956799" cy="5562600"/>
        </p:xfrm>
        <a:graphic>
          <a:graphicData uri="http://schemas.openxmlformats.org/drawingml/2006/table">
            <a:tbl>
              <a:tblPr firstRow="1" bandRow="1">
                <a:tableStyleId>{5C22544A-7EE6-4342-B048-85BDC9FD1C3A}</a:tableStyleId>
              </a:tblPr>
              <a:tblGrid>
                <a:gridCol w="1149431">
                  <a:extLst>
                    <a:ext uri="{9D8B030D-6E8A-4147-A177-3AD203B41FA5}">
                      <a16:colId xmlns:a16="http://schemas.microsoft.com/office/drawing/2014/main" val="621546816"/>
                    </a:ext>
                  </a:extLst>
                </a:gridCol>
                <a:gridCol w="1134319">
                  <a:extLst>
                    <a:ext uri="{9D8B030D-6E8A-4147-A177-3AD203B41FA5}">
                      <a16:colId xmlns:a16="http://schemas.microsoft.com/office/drawing/2014/main" val="1542329480"/>
                    </a:ext>
                  </a:extLst>
                </a:gridCol>
                <a:gridCol w="7673049">
                  <a:extLst>
                    <a:ext uri="{9D8B030D-6E8A-4147-A177-3AD203B41FA5}">
                      <a16:colId xmlns:a16="http://schemas.microsoft.com/office/drawing/2014/main" val="3654467049"/>
                    </a:ext>
                  </a:extLst>
                </a:gridCol>
              </a:tblGrid>
              <a:tr h="370840">
                <a:tc>
                  <a:txBody>
                    <a:bodyPr/>
                    <a:lstStyle/>
                    <a:p>
                      <a:r>
                        <a:rPr lang="en-GB" dirty="0">
                          <a:latin typeface="Montserrat" pitchFamily="2" charset="77"/>
                        </a:rPr>
                        <a:t>TIME</a:t>
                      </a:r>
                    </a:p>
                  </a:txBody>
                  <a:tcPr/>
                </a:tc>
                <a:tc>
                  <a:txBody>
                    <a:bodyPr/>
                    <a:lstStyle/>
                    <a:p>
                      <a:r>
                        <a:rPr lang="en-GB" dirty="0">
                          <a:latin typeface="Montserrat" pitchFamily="2" charset="77"/>
                        </a:rPr>
                        <a:t>Min</a:t>
                      </a:r>
                    </a:p>
                  </a:txBody>
                  <a:tcPr/>
                </a:tc>
                <a:tc>
                  <a:txBody>
                    <a:bodyPr/>
                    <a:lstStyle/>
                    <a:p>
                      <a:r>
                        <a:rPr lang="en-GB" dirty="0">
                          <a:latin typeface="Montserrat" pitchFamily="2" charset="77"/>
                        </a:rPr>
                        <a:t>ITEM</a:t>
                      </a:r>
                    </a:p>
                  </a:txBody>
                  <a:tcPr/>
                </a:tc>
                <a:extLst>
                  <a:ext uri="{0D108BD9-81ED-4DB2-BD59-A6C34878D82A}">
                    <a16:rowId xmlns:a16="http://schemas.microsoft.com/office/drawing/2014/main" val="2642767893"/>
                  </a:ext>
                </a:extLst>
              </a:tr>
              <a:tr h="370840">
                <a:tc>
                  <a:txBody>
                    <a:bodyPr/>
                    <a:lstStyle/>
                    <a:p>
                      <a:pPr algn="ctr" rtl="0" fontAlgn="t">
                        <a:spcBef>
                          <a:spcPts val="0"/>
                        </a:spcBef>
                        <a:spcAft>
                          <a:spcPts val="0"/>
                        </a:spcAft>
                      </a:pPr>
                      <a:r>
                        <a:rPr lang="en-ZA" sz="1100" b="1" i="0" u="none" strike="noStrike" dirty="0">
                          <a:solidFill>
                            <a:srgbClr val="000000"/>
                          </a:solidFill>
                          <a:effectLst/>
                          <a:latin typeface="Montserrat Medium" panose="00000600000000000000" pitchFamily="2" charset="0"/>
                        </a:rPr>
                        <a:t>E.g. Time</a:t>
                      </a:r>
                      <a:endParaRPr lang="en-ZA" sz="1100" dirty="0">
                        <a:effectLst/>
                        <a:latin typeface="Montserrat Medium" panose="00000600000000000000" pitchFamily="2" charset="0"/>
                      </a:endParaRPr>
                    </a:p>
                  </a:txBody>
                  <a:tcPr marL="68580" marR="68580"/>
                </a:tc>
                <a:tc>
                  <a:txBody>
                    <a:bodyPr/>
                    <a:lstStyle/>
                    <a:p>
                      <a:pPr algn="ctr" rtl="0" fontAlgn="t">
                        <a:spcBef>
                          <a:spcPts val="0"/>
                        </a:spcBef>
                        <a:spcAft>
                          <a:spcPts val="0"/>
                        </a:spcAft>
                      </a:pPr>
                      <a:r>
                        <a:rPr lang="en-ZA" sz="1100" b="1" i="0" u="none" strike="noStrike" dirty="0">
                          <a:solidFill>
                            <a:srgbClr val="000000"/>
                          </a:solidFill>
                          <a:effectLst/>
                          <a:latin typeface="Montserrat Medium" panose="00000600000000000000" pitchFamily="2" charset="0"/>
                        </a:rPr>
                        <a:t>TIME NEEDED</a:t>
                      </a:r>
                      <a:endParaRPr lang="en-ZA" sz="1100" dirty="0">
                        <a:effectLst/>
                        <a:latin typeface="Montserrat Medium" panose="00000600000000000000" pitchFamily="2" charset="0"/>
                      </a:endParaRPr>
                    </a:p>
                  </a:txBody>
                  <a:tcPr marL="68580" marR="68580"/>
                </a:tc>
                <a:tc>
                  <a:txBody>
                    <a:bodyPr/>
                    <a:lstStyle/>
                    <a:p>
                      <a:pPr algn="ctr" rtl="0" fontAlgn="t">
                        <a:spcBef>
                          <a:spcPts val="0"/>
                        </a:spcBef>
                        <a:spcAft>
                          <a:spcPts val="0"/>
                        </a:spcAft>
                      </a:pPr>
                      <a:r>
                        <a:rPr lang="en-ZA" sz="1100" b="1" i="0" u="none" strike="noStrike" dirty="0">
                          <a:solidFill>
                            <a:srgbClr val="000000"/>
                          </a:solidFill>
                          <a:effectLst/>
                          <a:latin typeface="Montserrat Medium" panose="00000600000000000000" pitchFamily="2" charset="0"/>
                        </a:rPr>
                        <a:t>Item</a:t>
                      </a:r>
                      <a:endParaRPr lang="en-ZA" sz="1100" b="1" dirty="0">
                        <a:effectLst/>
                        <a:latin typeface="Montserrat Medium" panose="00000600000000000000" pitchFamily="2" charset="0"/>
                      </a:endParaRPr>
                    </a:p>
                  </a:txBody>
                  <a:tcPr marL="68580" marR="68580"/>
                </a:tc>
                <a:extLst>
                  <a:ext uri="{0D108BD9-81ED-4DB2-BD59-A6C34878D82A}">
                    <a16:rowId xmlns:a16="http://schemas.microsoft.com/office/drawing/2014/main" val="3862053930"/>
                  </a:ext>
                </a:extLst>
              </a:tr>
              <a:tr h="370840">
                <a:tc>
                  <a:txBody>
                    <a:bodyPr/>
                    <a:lstStyle/>
                    <a:p>
                      <a:r>
                        <a:rPr lang="en-US" sz="1200" dirty="0">
                          <a:latin typeface="Montserat medium"/>
                        </a:rPr>
                        <a:t>08h00 – 08h20</a:t>
                      </a:r>
                      <a:endParaRPr lang="en-ZA" sz="1200" dirty="0">
                        <a:latin typeface="Montserat medium"/>
                      </a:endParaRPr>
                    </a:p>
                  </a:txBody>
                  <a:tcPr/>
                </a:tc>
                <a:tc>
                  <a:txBody>
                    <a:bodyPr/>
                    <a:lstStyle/>
                    <a:p>
                      <a:r>
                        <a:rPr lang="en-US" sz="1200" dirty="0">
                          <a:latin typeface="Montserat medium"/>
                        </a:rPr>
                        <a:t>20 min</a:t>
                      </a:r>
                      <a:endParaRPr lang="en-ZA" sz="1200" dirty="0">
                        <a:latin typeface="Montserat medium"/>
                      </a:endParaRPr>
                    </a:p>
                  </a:txBody>
                  <a:tcPr/>
                </a:tc>
                <a:tc>
                  <a:txBody>
                    <a:bodyPr/>
                    <a:lstStyle/>
                    <a:p>
                      <a:r>
                        <a:rPr lang="en-US" sz="1200" dirty="0">
                          <a:latin typeface="Montserat medium"/>
                        </a:rPr>
                        <a:t>Welcome and introductions</a:t>
                      </a:r>
                      <a:endParaRPr lang="en-ZA" sz="1200" dirty="0">
                        <a:latin typeface="Montserat medium"/>
                      </a:endParaRPr>
                    </a:p>
                  </a:txBody>
                  <a:tcPr/>
                </a:tc>
                <a:extLst>
                  <a:ext uri="{0D108BD9-81ED-4DB2-BD59-A6C34878D82A}">
                    <a16:rowId xmlns:a16="http://schemas.microsoft.com/office/drawing/2014/main" val="3217944042"/>
                  </a:ext>
                </a:extLst>
              </a:tr>
              <a:tr h="370840">
                <a:tc>
                  <a:txBody>
                    <a:bodyPr/>
                    <a:lstStyle/>
                    <a:p>
                      <a:r>
                        <a:rPr lang="en-US" sz="1200" dirty="0">
                          <a:latin typeface="Montserat medium"/>
                        </a:rPr>
                        <a:t>08h20 – 08h40</a:t>
                      </a:r>
                      <a:endParaRPr lang="en-ZA" sz="1200" dirty="0">
                        <a:latin typeface="Montserat medium"/>
                      </a:endParaRPr>
                    </a:p>
                  </a:txBody>
                  <a:tcPr/>
                </a:tc>
                <a:tc>
                  <a:txBody>
                    <a:bodyPr/>
                    <a:lstStyle/>
                    <a:p>
                      <a:r>
                        <a:rPr lang="en-US" sz="1200" dirty="0">
                          <a:latin typeface="Montserat medium"/>
                        </a:rPr>
                        <a:t>20 min</a:t>
                      </a:r>
                      <a:endParaRPr lang="en-ZA" sz="1200" dirty="0">
                        <a:latin typeface="Montserat medium"/>
                      </a:endParaRPr>
                    </a:p>
                  </a:txBody>
                  <a:tcPr/>
                </a:tc>
                <a:tc>
                  <a:txBody>
                    <a:bodyPr/>
                    <a:lstStyle/>
                    <a:p>
                      <a:r>
                        <a:rPr lang="en-US" sz="1200" dirty="0">
                          <a:latin typeface="Montserat medium"/>
                        </a:rPr>
                        <a:t>Ice-Breaker</a:t>
                      </a:r>
                      <a:endParaRPr lang="en-ZA" sz="1200" dirty="0">
                        <a:latin typeface="Montserat medium"/>
                      </a:endParaRPr>
                    </a:p>
                  </a:txBody>
                  <a:tcPr/>
                </a:tc>
                <a:extLst>
                  <a:ext uri="{0D108BD9-81ED-4DB2-BD59-A6C34878D82A}">
                    <a16:rowId xmlns:a16="http://schemas.microsoft.com/office/drawing/2014/main" val="2118138300"/>
                  </a:ext>
                </a:extLst>
              </a:tr>
              <a:tr h="370840">
                <a:tc>
                  <a:txBody>
                    <a:bodyPr/>
                    <a:lstStyle/>
                    <a:p>
                      <a:r>
                        <a:rPr lang="en-US" sz="1200" dirty="0">
                          <a:latin typeface="Montserat medium"/>
                        </a:rPr>
                        <a:t>08h40 – 09h05</a:t>
                      </a:r>
                      <a:endParaRPr lang="en-ZA" sz="1200" dirty="0">
                        <a:latin typeface="Montserat medium"/>
                      </a:endParaRPr>
                    </a:p>
                  </a:txBody>
                  <a:tcPr/>
                </a:tc>
                <a:tc>
                  <a:txBody>
                    <a:bodyPr/>
                    <a:lstStyle/>
                    <a:p>
                      <a:r>
                        <a:rPr lang="en-US" sz="1200" dirty="0">
                          <a:latin typeface="Montserat medium"/>
                        </a:rPr>
                        <a:t>25 min</a:t>
                      </a:r>
                      <a:endParaRPr lang="en-ZA" sz="1200" dirty="0">
                        <a:latin typeface="Montserat medium"/>
                      </a:endParaRPr>
                    </a:p>
                  </a:txBody>
                  <a:tcPr/>
                </a:tc>
                <a:tc>
                  <a:txBody>
                    <a:bodyPr/>
                    <a:lstStyle/>
                    <a:p>
                      <a:r>
                        <a:rPr lang="en-US" sz="1200" dirty="0">
                          <a:latin typeface="Montserat medium"/>
                        </a:rPr>
                        <a:t>Part One</a:t>
                      </a:r>
                      <a:endParaRPr lang="en-ZA" sz="1200" dirty="0">
                        <a:latin typeface="Montserat medium"/>
                      </a:endParaRPr>
                    </a:p>
                  </a:txBody>
                  <a:tcPr/>
                </a:tc>
                <a:extLst>
                  <a:ext uri="{0D108BD9-81ED-4DB2-BD59-A6C34878D82A}">
                    <a16:rowId xmlns:a16="http://schemas.microsoft.com/office/drawing/2014/main" val="2230846241"/>
                  </a:ext>
                </a:extLst>
              </a:tr>
              <a:tr h="370840">
                <a:tc>
                  <a:txBody>
                    <a:bodyPr/>
                    <a:lstStyle/>
                    <a:p>
                      <a:r>
                        <a:rPr lang="en-US" sz="1200" dirty="0">
                          <a:latin typeface="Montserat medium"/>
                        </a:rPr>
                        <a:t>09h05 – 09h20</a:t>
                      </a:r>
                      <a:endParaRPr lang="en-ZA" sz="1200" dirty="0">
                        <a:latin typeface="Montserat medium"/>
                      </a:endParaRPr>
                    </a:p>
                  </a:txBody>
                  <a:tcPr/>
                </a:tc>
                <a:tc>
                  <a:txBody>
                    <a:bodyPr/>
                    <a:lstStyle/>
                    <a:p>
                      <a:r>
                        <a:rPr lang="en-US" sz="1200" dirty="0">
                          <a:latin typeface="Montserat medium"/>
                        </a:rPr>
                        <a:t>15 min</a:t>
                      </a:r>
                      <a:endParaRPr lang="en-ZA" sz="1200" dirty="0">
                        <a:latin typeface="Montserat medium"/>
                      </a:endParaRPr>
                    </a:p>
                  </a:txBody>
                  <a:tcPr/>
                </a:tc>
                <a:tc>
                  <a:txBody>
                    <a:bodyPr/>
                    <a:lstStyle/>
                    <a:p>
                      <a:r>
                        <a:rPr lang="en-US" sz="1200" dirty="0">
                          <a:latin typeface="Montserat medium"/>
                        </a:rPr>
                        <a:t>Q &amp; A</a:t>
                      </a:r>
                      <a:endParaRPr lang="en-ZA" sz="1200" dirty="0">
                        <a:latin typeface="Montserat medium"/>
                      </a:endParaRPr>
                    </a:p>
                  </a:txBody>
                  <a:tcPr/>
                </a:tc>
                <a:extLst>
                  <a:ext uri="{0D108BD9-81ED-4DB2-BD59-A6C34878D82A}">
                    <a16:rowId xmlns:a16="http://schemas.microsoft.com/office/drawing/2014/main" val="472256118"/>
                  </a:ext>
                </a:extLst>
              </a:tr>
              <a:tr h="3337560">
                <a:tc gridSpan="3">
                  <a:txBody>
                    <a:bodyPr/>
                    <a:lstStyle/>
                    <a:p>
                      <a:endParaRPr lang="en-ZA" sz="1200" dirty="0">
                        <a:latin typeface="Montserat medium"/>
                      </a:endParaRPr>
                    </a:p>
                  </a:txBody>
                  <a:tcPr/>
                </a:tc>
                <a:tc hMerge="1">
                  <a:txBody>
                    <a:bodyPr/>
                    <a:lstStyle/>
                    <a:p>
                      <a:endParaRPr lang="en-ZA" sz="1200" dirty="0">
                        <a:latin typeface="Montserat medium"/>
                      </a:endParaRPr>
                    </a:p>
                  </a:txBody>
                  <a:tcPr/>
                </a:tc>
                <a:tc hMerge="1">
                  <a:txBody>
                    <a:bodyPr/>
                    <a:lstStyle/>
                    <a:p>
                      <a:endParaRPr lang="en-ZA" sz="1200" dirty="0">
                        <a:latin typeface="Montserat medium"/>
                      </a:endParaRPr>
                    </a:p>
                  </a:txBody>
                  <a:tcPr/>
                </a:tc>
                <a:extLst>
                  <a:ext uri="{0D108BD9-81ED-4DB2-BD59-A6C34878D82A}">
                    <a16:rowId xmlns:a16="http://schemas.microsoft.com/office/drawing/2014/main" val="3338744725"/>
                  </a:ext>
                </a:extLst>
              </a:tr>
            </a:tbl>
          </a:graphicData>
        </a:graphic>
      </p:graphicFrame>
    </p:spTree>
    <p:extLst>
      <p:ext uri="{BB962C8B-B14F-4D97-AF65-F5344CB8AC3E}">
        <p14:creationId xmlns:p14="http://schemas.microsoft.com/office/powerpoint/2010/main" val="2449876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F673CE-EE9B-4D6E-B34D-E9583F65DF45}"/>
              </a:ext>
            </a:extLst>
          </p:cNvPr>
          <p:cNvSpPr>
            <a:spLocks noGrp="1"/>
          </p:cNvSpPr>
          <p:nvPr>
            <p:ph type="title"/>
          </p:nvPr>
        </p:nvSpPr>
        <p:spPr>
          <a:xfrm>
            <a:off x="1397000" y="365128"/>
            <a:ext cx="9956799" cy="1125006"/>
          </a:xfrm>
        </p:spPr>
        <p:txBody>
          <a:bodyPr anchor="ctr">
            <a:normAutofit/>
          </a:bodyPr>
          <a:lstStyle/>
          <a:p>
            <a:r>
              <a:rPr lang="en-US" dirty="0"/>
              <a:t>Ice-Breaker</a:t>
            </a:r>
            <a:endParaRPr lang="en-ZA" dirty="0"/>
          </a:p>
        </p:txBody>
      </p:sp>
      <p:graphicFrame>
        <p:nvGraphicFramePr>
          <p:cNvPr id="7" name="Text Placeholder 4">
            <a:extLst>
              <a:ext uri="{FF2B5EF4-FFF2-40B4-BE49-F238E27FC236}">
                <a16:creationId xmlns:a16="http://schemas.microsoft.com/office/drawing/2014/main" id="{283C47BF-CABF-48D9-93AE-A89D3697FC46}"/>
              </a:ext>
            </a:extLst>
          </p:cNvPr>
          <p:cNvGraphicFramePr/>
          <p:nvPr>
            <p:extLst>
              <p:ext uri="{D42A27DB-BD31-4B8C-83A1-F6EECF244321}">
                <p14:modId xmlns:p14="http://schemas.microsoft.com/office/powerpoint/2010/main" val="1463278129"/>
              </p:ext>
            </p:extLst>
          </p:nvPr>
        </p:nvGraphicFramePr>
        <p:xfrm>
          <a:off x="2010458" y="3429000"/>
          <a:ext cx="8892894" cy="32758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4" name="Picture 2" descr="See the source image">
            <a:extLst>
              <a:ext uri="{FF2B5EF4-FFF2-40B4-BE49-F238E27FC236}">
                <a16:creationId xmlns:a16="http://schemas.microsoft.com/office/drawing/2014/main" id="{8D4F5640-AE5A-4FAC-9AFE-FA0DF3EA9D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8419" y="265253"/>
            <a:ext cx="3456972" cy="3456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137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d9e981dc1f_1_45"/>
          <p:cNvSpPr txBox="1">
            <a:spLocks noGrp="1"/>
          </p:cNvSpPr>
          <p:nvPr>
            <p:ph type="title"/>
          </p:nvPr>
        </p:nvSpPr>
        <p:spPr>
          <a:xfrm>
            <a:off x="1397000" y="365128"/>
            <a:ext cx="9956700" cy="112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ZA"/>
              <a:t>PART ONE </a:t>
            </a:r>
            <a:endParaRPr/>
          </a:p>
        </p:txBody>
      </p:sp>
      <p:sp>
        <p:nvSpPr>
          <p:cNvPr id="211" name="Google Shape;211;gd9e981dc1f_1_45"/>
          <p:cNvSpPr txBox="1"/>
          <p:nvPr/>
        </p:nvSpPr>
        <p:spPr>
          <a:xfrm>
            <a:off x="5760875" y="187425"/>
            <a:ext cx="5424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ZA" sz="1800" b="1" i="0" u="none" strike="noStrike" cap="none">
                <a:solidFill>
                  <a:srgbClr val="000000"/>
                </a:solidFill>
                <a:latin typeface="Montserrat Medium"/>
                <a:ea typeface="Montserrat Medium"/>
                <a:cs typeface="Montserrat Medium"/>
                <a:sym typeface="Montserrat Medium"/>
              </a:rPr>
              <a:t>In this section we will cover the following </a:t>
            </a:r>
            <a:endParaRPr sz="1800" b="1" i="0" u="none" strike="noStrike" cap="none">
              <a:solidFill>
                <a:srgbClr val="000000"/>
              </a:solidFill>
              <a:latin typeface="Montserrat Medium"/>
              <a:ea typeface="Montserrat Medium"/>
              <a:cs typeface="Montserrat Medium"/>
              <a:sym typeface="Montserrat Medium"/>
            </a:endParaRPr>
          </a:p>
        </p:txBody>
      </p:sp>
      <p:sp>
        <p:nvSpPr>
          <p:cNvPr id="212" name="Google Shape;212;gd9e981dc1f_1_45"/>
          <p:cNvSpPr txBox="1">
            <a:spLocks noGrp="1"/>
          </p:cNvSpPr>
          <p:nvPr>
            <p:ph type="title"/>
          </p:nvPr>
        </p:nvSpPr>
        <p:spPr>
          <a:xfrm>
            <a:off x="1046825" y="2621375"/>
            <a:ext cx="4305900" cy="112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ct val="45454"/>
              <a:buNone/>
            </a:pPr>
            <a:r>
              <a:rPr lang="en-ZA" dirty="0"/>
              <a:t>The DBE Plan</a:t>
            </a:r>
            <a:endParaRPr dirty="0"/>
          </a:p>
        </p:txBody>
      </p:sp>
      <p:sp>
        <p:nvSpPr>
          <p:cNvPr id="213" name="Google Shape;213;gd9e981dc1f_1_45"/>
          <p:cNvSpPr txBox="1"/>
          <p:nvPr/>
        </p:nvSpPr>
        <p:spPr>
          <a:xfrm>
            <a:off x="1320275" y="4657575"/>
            <a:ext cx="3759000" cy="156963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ZA" sz="1800" b="0" i="1" u="none" strike="noStrike" cap="none" dirty="0">
                <a:solidFill>
                  <a:schemeClr val="accent2"/>
                </a:solidFill>
                <a:latin typeface="Montserrat Medium"/>
                <a:ea typeface="Montserrat Medium"/>
                <a:cs typeface="Montserrat Medium"/>
                <a:sym typeface="Montserrat Medium"/>
              </a:rPr>
              <a:t>E</a:t>
            </a:r>
            <a:r>
              <a:rPr lang="en-ZA" sz="1800" b="0" i="1" u="none" strike="noStrike" cap="none" baseline="30000" dirty="0">
                <a:solidFill>
                  <a:schemeClr val="accent2"/>
                </a:solidFill>
                <a:latin typeface="Montserrat Medium"/>
                <a:ea typeface="Montserrat Medium"/>
                <a:cs typeface="Montserrat Medium"/>
                <a:sym typeface="Montserrat Medium"/>
              </a:rPr>
              <a:t>3</a:t>
            </a:r>
            <a:r>
              <a:rPr lang="en-ZA" sz="1800" b="0" i="1" u="none" strike="noStrike" cap="none" dirty="0">
                <a:solidFill>
                  <a:schemeClr val="accent2"/>
                </a:solidFill>
                <a:latin typeface="Montserrat Medium"/>
                <a:ea typeface="Montserrat Medium"/>
                <a:cs typeface="Montserrat Medium"/>
                <a:sym typeface="Montserrat Medium"/>
              </a:rPr>
              <a:t>’s compelling goal is that 100% of learners end up being Employable, become Entrepreneurs or further their Education after school.</a:t>
            </a:r>
            <a:endParaRPr sz="1800" b="0" i="1" u="none" strike="noStrike" cap="none" dirty="0">
              <a:solidFill>
                <a:schemeClr val="accent2"/>
              </a:solidFill>
              <a:latin typeface="Montserrat Medium"/>
              <a:ea typeface="Montserrat Medium"/>
              <a:cs typeface="Montserrat Medium"/>
              <a:sym typeface="Montserrat Medium"/>
            </a:endParaRPr>
          </a:p>
        </p:txBody>
      </p:sp>
      <p:grpSp>
        <p:nvGrpSpPr>
          <p:cNvPr id="214" name="Google Shape;214;gd9e981dc1f_1_45"/>
          <p:cNvGrpSpPr/>
          <p:nvPr/>
        </p:nvGrpSpPr>
        <p:grpSpPr>
          <a:xfrm>
            <a:off x="5544000" y="649125"/>
            <a:ext cx="5013274" cy="505795"/>
            <a:chOff x="5530326" y="857075"/>
            <a:chExt cx="5013274" cy="505795"/>
          </a:xfrm>
        </p:grpSpPr>
        <p:sp>
          <p:nvSpPr>
            <p:cNvPr id="215" name="Google Shape;215;gd9e981dc1f_1_45"/>
            <p:cNvSpPr txBox="1"/>
            <p:nvPr/>
          </p:nvSpPr>
          <p:spPr>
            <a:xfrm>
              <a:off x="6014500" y="857075"/>
              <a:ext cx="4529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ZA" dirty="0"/>
                <a:t>What is DBE-E3?</a:t>
              </a:r>
              <a:endParaRPr sz="1800" b="0" i="0" u="none" strike="noStrike" cap="none" dirty="0">
                <a:solidFill>
                  <a:schemeClr val="dk1"/>
                </a:solidFill>
                <a:latin typeface="Montserrat Medium"/>
                <a:ea typeface="Montserrat Medium"/>
                <a:cs typeface="Montserrat Medium"/>
                <a:sym typeface="Montserrat Medium"/>
              </a:endParaRPr>
            </a:p>
          </p:txBody>
        </p:sp>
        <p:pic>
          <p:nvPicPr>
            <p:cNvPr id="216" name="Google Shape;216;gd9e981dc1f_1_45"/>
            <p:cNvPicPr preferRelativeResize="0"/>
            <p:nvPr/>
          </p:nvPicPr>
          <p:blipFill rotWithShape="1">
            <a:blip r:embed="rId3">
              <a:alphaModFix/>
            </a:blip>
            <a:srcRect/>
            <a:stretch/>
          </p:blipFill>
          <p:spPr>
            <a:xfrm>
              <a:off x="5530326" y="928788"/>
              <a:ext cx="484175" cy="434082"/>
            </a:xfrm>
            <a:prstGeom prst="rect">
              <a:avLst/>
            </a:prstGeom>
            <a:noFill/>
            <a:ln>
              <a:noFill/>
            </a:ln>
          </p:spPr>
        </p:pic>
      </p:grpSp>
      <p:grpSp>
        <p:nvGrpSpPr>
          <p:cNvPr id="217" name="Google Shape;217;gd9e981dc1f_1_45"/>
          <p:cNvGrpSpPr/>
          <p:nvPr/>
        </p:nvGrpSpPr>
        <p:grpSpPr>
          <a:xfrm>
            <a:off x="5544000" y="1340096"/>
            <a:ext cx="6385024" cy="586495"/>
            <a:chOff x="5530326" y="1490125"/>
            <a:chExt cx="6385024" cy="586495"/>
          </a:xfrm>
        </p:grpSpPr>
        <p:sp>
          <p:nvSpPr>
            <p:cNvPr id="218" name="Google Shape;218;gd9e981dc1f_1_45"/>
            <p:cNvSpPr txBox="1"/>
            <p:nvPr/>
          </p:nvSpPr>
          <p:spPr>
            <a:xfrm>
              <a:off x="6051550" y="1490125"/>
              <a:ext cx="58638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t>The E3 process </a:t>
              </a:r>
              <a:endParaRPr lang="en-ZA" sz="1800" b="0" i="0" u="none" strike="noStrike" cap="none" dirty="0">
                <a:solidFill>
                  <a:schemeClr val="dk1"/>
                </a:solidFill>
                <a:latin typeface="Montserrat Medium"/>
                <a:ea typeface="Montserrat Medium"/>
                <a:cs typeface="Montserrat Medium"/>
                <a:sym typeface="Montserrat Medium"/>
              </a:endParaRPr>
            </a:p>
          </p:txBody>
        </p:sp>
        <p:pic>
          <p:nvPicPr>
            <p:cNvPr id="219" name="Google Shape;219;gd9e981dc1f_1_45"/>
            <p:cNvPicPr preferRelativeResize="0"/>
            <p:nvPr/>
          </p:nvPicPr>
          <p:blipFill rotWithShape="1">
            <a:blip r:embed="rId3">
              <a:alphaModFix/>
            </a:blip>
            <a:srcRect/>
            <a:stretch/>
          </p:blipFill>
          <p:spPr>
            <a:xfrm>
              <a:off x="5530326" y="1642538"/>
              <a:ext cx="484175" cy="434082"/>
            </a:xfrm>
            <a:prstGeom prst="rect">
              <a:avLst/>
            </a:prstGeom>
            <a:noFill/>
            <a:ln>
              <a:noFill/>
            </a:ln>
          </p:spPr>
        </p:pic>
      </p:grpSp>
      <p:grpSp>
        <p:nvGrpSpPr>
          <p:cNvPr id="220" name="Google Shape;220;gd9e981dc1f_1_45"/>
          <p:cNvGrpSpPr/>
          <p:nvPr/>
        </p:nvGrpSpPr>
        <p:grpSpPr>
          <a:xfrm>
            <a:off x="5544000" y="2111766"/>
            <a:ext cx="6527074" cy="603107"/>
            <a:chOff x="5530326" y="2375963"/>
            <a:chExt cx="6527074" cy="603107"/>
          </a:xfrm>
        </p:grpSpPr>
        <p:sp>
          <p:nvSpPr>
            <p:cNvPr id="221" name="Google Shape;221;gd9e981dc1f_1_45"/>
            <p:cNvSpPr txBox="1"/>
            <p:nvPr/>
          </p:nvSpPr>
          <p:spPr>
            <a:xfrm>
              <a:off x="6074200" y="2375963"/>
              <a:ext cx="59832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t>How will E3 bring a solution?</a:t>
              </a:r>
              <a:endParaRPr lang="en-US" sz="1800" b="0" i="0" u="none" strike="noStrike" cap="none" dirty="0">
                <a:solidFill>
                  <a:schemeClr val="dk1"/>
                </a:solidFill>
                <a:latin typeface="Montserrat Medium"/>
                <a:ea typeface="Montserrat Medium"/>
                <a:cs typeface="Montserrat Medium"/>
                <a:sym typeface="Montserrat Medium"/>
              </a:endParaRPr>
            </a:p>
          </p:txBody>
        </p:sp>
        <p:pic>
          <p:nvPicPr>
            <p:cNvPr id="222" name="Google Shape;222;gd9e981dc1f_1_45"/>
            <p:cNvPicPr preferRelativeResize="0"/>
            <p:nvPr/>
          </p:nvPicPr>
          <p:blipFill rotWithShape="1">
            <a:blip r:embed="rId3">
              <a:alphaModFix/>
            </a:blip>
            <a:srcRect/>
            <a:stretch/>
          </p:blipFill>
          <p:spPr>
            <a:xfrm>
              <a:off x="5530326" y="2544988"/>
              <a:ext cx="484175" cy="434082"/>
            </a:xfrm>
            <a:prstGeom prst="rect">
              <a:avLst/>
            </a:prstGeom>
            <a:noFill/>
            <a:ln>
              <a:noFill/>
            </a:ln>
          </p:spPr>
        </p:pic>
      </p:grpSp>
      <p:grpSp>
        <p:nvGrpSpPr>
          <p:cNvPr id="223" name="Google Shape;223;gd9e981dc1f_1_45"/>
          <p:cNvGrpSpPr/>
          <p:nvPr/>
        </p:nvGrpSpPr>
        <p:grpSpPr>
          <a:xfrm>
            <a:off x="5544000" y="2900048"/>
            <a:ext cx="6362374" cy="494872"/>
            <a:chOff x="5530326" y="3261813"/>
            <a:chExt cx="6362374" cy="494872"/>
          </a:xfrm>
        </p:grpSpPr>
        <p:sp>
          <p:nvSpPr>
            <p:cNvPr id="224" name="Google Shape;224;gd9e981dc1f_1_45"/>
            <p:cNvSpPr txBox="1"/>
            <p:nvPr/>
          </p:nvSpPr>
          <p:spPr>
            <a:xfrm>
              <a:off x="6074200" y="3295050"/>
              <a:ext cx="58185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t>Assessment of the Projects </a:t>
              </a:r>
              <a:endParaRPr lang="en-ZA" sz="1800" b="0" i="0" u="none" strike="noStrike" cap="none" dirty="0">
                <a:solidFill>
                  <a:schemeClr val="dk1"/>
                </a:solidFill>
                <a:latin typeface="Montserrat Medium"/>
                <a:ea typeface="Montserrat Medium"/>
                <a:cs typeface="Montserrat Medium"/>
                <a:sym typeface="Montserrat Medium"/>
              </a:endParaRPr>
            </a:p>
          </p:txBody>
        </p:sp>
        <p:pic>
          <p:nvPicPr>
            <p:cNvPr id="225" name="Google Shape;225;gd9e981dc1f_1_45"/>
            <p:cNvPicPr preferRelativeResize="0"/>
            <p:nvPr/>
          </p:nvPicPr>
          <p:blipFill rotWithShape="1">
            <a:blip r:embed="rId3">
              <a:alphaModFix/>
            </a:blip>
            <a:srcRect/>
            <a:stretch/>
          </p:blipFill>
          <p:spPr>
            <a:xfrm>
              <a:off x="5530326" y="3261813"/>
              <a:ext cx="484175" cy="434082"/>
            </a:xfrm>
            <a:prstGeom prst="rect">
              <a:avLst/>
            </a:prstGeom>
            <a:noFill/>
            <a:ln>
              <a:noFill/>
            </a:ln>
          </p:spPr>
        </p:pic>
      </p:grpSp>
      <p:grpSp>
        <p:nvGrpSpPr>
          <p:cNvPr id="226" name="Google Shape;226;gd9e981dc1f_1_45"/>
          <p:cNvGrpSpPr/>
          <p:nvPr/>
        </p:nvGrpSpPr>
        <p:grpSpPr>
          <a:xfrm>
            <a:off x="5544000" y="3580095"/>
            <a:ext cx="6302674" cy="475795"/>
            <a:chOff x="5530326" y="3936925"/>
            <a:chExt cx="6302674" cy="475795"/>
          </a:xfrm>
        </p:grpSpPr>
        <p:sp>
          <p:nvSpPr>
            <p:cNvPr id="227" name="Google Shape;227;gd9e981dc1f_1_45"/>
            <p:cNvSpPr txBox="1"/>
            <p:nvPr/>
          </p:nvSpPr>
          <p:spPr>
            <a:xfrm>
              <a:off x="6133900" y="3936925"/>
              <a:ext cx="56991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t>Written by teachers, for teachers </a:t>
              </a:r>
              <a:endParaRPr sz="1800" b="0" i="0" u="none" strike="noStrike" cap="none" dirty="0">
                <a:solidFill>
                  <a:schemeClr val="dk1"/>
                </a:solidFill>
                <a:latin typeface="Montserrat Medium"/>
                <a:ea typeface="Montserrat Medium"/>
                <a:cs typeface="Montserrat Medium"/>
                <a:sym typeface="Montserrat Medium"/>
              </a:endParaRPr>
            </a:p>
          </p:txBody>
        </p:sp>
        <p:pic>
          <p:nvPicPr>
            <p:cNvPr id="228" name="Google Shape;228;gd9e981dc1f_1_45"/>
            <p:cNvPicPr preferRelativeResize="0"/>
            <p:nvPr/>
          </p:nvPicPr>
          <p:blipFill rotWithShape="1">
            <a:blip r:embed="rId3">
              <a:alphaModFix/>
            </a:blip>
            <a:srcRect/>
            <a:stretch/>
          </p:blipFill>
          <p:spPr>
            <a:xfrm>
              <a:off x="5530326" y="3978638"/>
              <a:ext cx="484175" cy="434082"/>
            </a:xfrm>
            <a:prstGeom prst="rect">
              <a:avLst/>
            </a:prstGeom>
            <a:noFill/>
            <a:ln>
              <a:noFill/>
            </a:ln>
          </p:spPr>
        </p:pic>
      </p:grpSp>
      <p:grpSp>
        <p:nvGrpSpPr>
          <p:cNvPr id="229" name="Google Shape;229;gd9e981dc1f_1_45"/>
          <p:cNvGrpSpPr/>
          <p:nvPr/>
        </p:nvGrpSpPr>
        <p:grpSpPr>
          <a:xfrm>
            <a:off x="5544000" y="4241066"/>
            <a:ext cx="6467374" cy="586483"/>
            <a:chOff x="5530326" y="4398625"/>
            <a:chExt cx="6467374" cy="586483"/>
          </a:xfrm>
        </p:grpSpPr>
        <p:sp>
          <p:nvSpPr>
            <p:cNvPr id="230" name="Google Shape;230;gd9e981dc1f_1_45"/>
            <p:cNvSpPr txBox="1"/>
            <p:nvPr/>
          </p:nvSpPr>
          <p:spPr>
            <a:xfrm>
              <a:off x="6133900" y="4398625"/>
              <a:ext cx="58638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t>Theory of Change </a:t>
              </a:r>
              <a:endParaRPr sz="1800" b="0" i="0" u="none" strike="noStrike" cap="none" dirty="0">
                <a:solidFill>
                  <a:schemeClr val="dk1"/>
                </a:solidFill>
                <a:latin typeface="Montserrat Medium"/>
                <a:ea typeface="Montserrat Medium"/>
                <a:cs typeface="Montserrat Medium"/>
                <a:sym typeface="Montserrat Medium"/>
              </a:endParaRPr>
            </a:p>
          </p:txBody>
        </p:sp>
        <p:pic>
          <p:nvPicPr>
            <p:cNvPr id="231" name="Google Shape;231;gd9e981dc1f_1_45"/>
            <p:cNvPicPr preferRelativeResize="0"/>
            <p:nvPr/>
          </p:nvPicPr>
          <p:blipFill rotWithShape="1">
            <a:blip r:embed="rId3">
              <a:alphaModFix/>
            </a:blip>
            <a:srcRect/>
            <a:stretch/>
          </p:blipFill>
          <p:spPr>
            <a:xfrm>
              <a:off x="5530326" y="4551026"/>
              <a:ext cx="484175" cy="434082"/>
            </a:xfrm>
            <a:prstGeom prst="rect">
              <a:avLst/>
            </a:prstGeom>
            <a:noFill/>
            <a:ln>
              <a:noFill/>
            </a:ln>
          </p:spPr>
        </p:pic>
      </p:grpSp>
      <p:grpSp>
        <p:nvGrpSpPr>
          <p:cNvPr id="232" name="Google Shape;232;gd9e981dc1f_1_45"/>
          <p:cNvGrpSpPr/>
          <p:nvPr/>
        </p:nvGrpSpPr>
        <p:grpSpPr>
          <a:xfrm>
            <a:off x="5544000" y="5012725"/>
            <a:ext cx="6302674" cy="577483"/>
            <a:chOff x="5530326" y="5220675"/>
            <a:chExt cx="6302674" cy="577483"/>
          </a:xfrm>
        </p:grpSpPr>
        <p:sp>
          <p:nvSpPr>
            <p:cNvPr id="233" name="Google Shape;233;gd9e981dc1f_1_45"/>
            <p:cNvSpPr txBox="1"/>
            <p:nvPr/>
          </p:nvSpPr>
          <p:spPr>
            <a:xfrm>
              <a:off x="6133900" y="5220675"/>
              <a:ext cx="56991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t>The Monitoring and Evaluation </a:t>
              </a:r>
              <a:endParaRPr sz="1800" b="0" i="0" u="none" strike="noStrike" cap="none" dirty="0">
                <a:solidFill>
                  <a:schemeClr val="dk1"/>
                </a:solidFill>
                <a:latin typeface="Montserrat Medium"/>
                <a:ea typeface="Montserrat Medium"/>
                <a:cs typeface="Montserrat Medium"/>
                <a:sym typeface="Montserrat Medium"/>
              </a:endParaRPr>
            </a:p>
          </p:txBody>
        </p:sp>
        <p:pic>
          <p:nvPicPr>
            <p:cNvPr id="234" name="Google Shape;234;gd9e981dc1f_1_45"/>
            <p:cNvPicPr preferRelativeResize="0"/>
            <p:nvPr/>
          </p:nvPicPr>
          <p:blipFill rotWithShape="1">
            <a:blip r:embed="rId3">
              <a:alphaModFix/>
            </a:blip>
            <a:srcRect/>
            <a:stretch/>
          </p:blipFill>
          <p:spPr>
            <a:xfrm>
              <a:off x="5530326" y="5364076"/>
              <a:ext cx="484175" cy="434082"/>
            </a:xfrm>
            <a:prstGeom prst="rect">
              <a:avLst/>
            </a:prstGeom>
            <a:noFill/>
            <a:ln>
              <a:noFill/>
            </a:ln>
          </p:spPr>
        </p:pic>
      </p:grpSp>
    </p:spTree>
    <p:extLst>
      <p:ext uri="{BB962C8B-B14F-4D97-AF65-F5344CB8AC3E}">
        <p14:creationId xmlns:p14="http://schemas.microsoft.com/office/powerpoint/2010/main" val="4155821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D0C12C-4ED9-4AE1-805E-C7FB6DF05B26}"/>
              </a:ext>
            </a:extLst>
          </p:cNvPr>
          <p:cNvPicPr>
            <a:picLocks noChangeAspect="1"/>
          </p:cNvPicPr>
          <p:nvPr/>
        </p:nvPicPr>
        <p:blipFill>
          <a:blip r:embed="rId3"/>
          <a:stretch>
            <a:fillRect/>
          </a:stretch>
        </p:blipFill>
        <p:spPr>
          <a:xfrm>
            <a:off x="8145883" y="1909871"/>
            <a:ext cx="4046117" cy="4160874"/>
          </a:xfrm>
          <a:prstGeom prst="rect">
            <a:avLst/>
          </a:prstGeom>
        </p:spPr>
      </p:pic>
      <p:grpSp>
        <p:nvGrpSpPr>
          <p:cNvPr id="6" name="Group 5">
            <a:extLst>
              <a:ext uri="{FF2B5EF4-FFF2-40B4-BE49-F238E27FC236}">
                <a16:creationId xmlns:a16="http://schemas.microsoft.com/office/drawing/2014/main" id="{D320023A-E737-41B5-B5D0-AC9E863A7597}"/>
              </a:ext>
            </a:extLst>
          </p:cNvPr>
          <p:cNvGrpSpPr/>
          <p:nvPr/>
        </p:nvGrpSpPr>
        <p:grpSpPr>
          <a:xfrm>
            <a:off x="774571" y="2096814"/>
            <a:ext cx="7641780" cy="3845953"/>
            <a:chOff x="692813" y="1443537"/>
            <a:chExt cx="6656607" cy="3350136"/>
          </a:xfrm>
        </p:grpSpPr>
        <p:sp>
          <p:nvSpPr>
            <p:cNvPr id="7" name="Rectangle 6">
              <a:extLst>
                <a:ext uri="{FF2B5EF4-FFF2-40B4-BE49-F238E27FC236}">
                  <a16:creationId xmlns:a16="http://schemas.microsoft.com/office/drawing/2014/main" id="{32625D11-A381-4016-83E5-25DC3B563EF2}"/>
                </a:ext>
              </a:extLst>
            </p:cNvPr>
            <p:cNvSpPr/>
            <p:nvPr/>
          </p:nvSpPr>
          <p:spPr>
            <a:xfrm rot="16200000">
              <a:off x="601049" y="1621053"/>
              <a:ext cx="337426" cy="11412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73</a:t>
              </a:r>
              <a:endParaRPr lang="en-ZA" sz="900" dirty="0"/>
            </a:p>
          </p:txBody>
        </p:sp>
        <p:sp>
          <p:nvSpPr>
            <p:cNvPr id="8" name="Rectangle 7">
              <a:extLst>
                <a:ext uri="{FF2B5EF4-FFF2-40B4-BE49-F238E27FC236}">
                  <a16:creationId xmlns:a16="http://schemas.microsoft.com/office/drawing/2014/main" id="{E6482D58-CDF8-4786-BC72-8059C60D4C7E}"/>
                </a:ext>
              </a:extLst>
            </p:cNvPr>
            <p:cNvSpPr/>
            <p:nvPr/>
          </p:nvSpPr>
          <p:spPr>
            <a:xfrm>
              <a:off x="826824" y="1509405"/>
              <a:ext cx="517730" cy="3374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7EEE6B53-CE62-44A0-944A-BD73333EE1FD}"/>
                </a:ext>
              </a:extLst>
            </p:cNvPr>
            <p:cNvSpPr/>
            <p:nvPr/>
          </p:nvSpPr>
          <p:spPr>
            <a:xfrm>
              <a:off x="1344554" y="1509404"/>
              <a:ext cx="2246076" cy="8293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a:extLst>
                <a:ext uri="{FF2B5EF4-FFF2-40B4-BE49-F238E27FC236}">
                  <a16:creationId xmlns:a16="http://schemas.microsoft.com/office/drawing/2014/main" id="{B2A5B8AC-8EC8-459B-8F86-6075278D6797}"/>
                </a:ext>
              </a:extLst>
            </p:cNvPr>
            <p:cNvSpPr/>
            <p:nvPr/>
          </p:nvSpPr>
          <p:spPr>
            <a:xfrm>
              <a:off x="712694" y="1846830"/>
              <a:ext cx="631860" cy="49197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F5EB48E4-B246-486A-B776-C3FF168E1C0A}"/>
                </a:ext>
              </a:extLst>
            </p:cNvPr>
            <p:cNvSpPr/>
            <p:nvPr/>
          </p:nvSpPr>
          <p:spPr>
            <a:xfrm>
              <a:off x="712694" y="2338803"/>
              <a:ext cx="2877936" cy="2454870"/>
            </a:xfrm>
            <a:prstGeom prst="rect">
              <a:avLst/>
            </a:prstGeom>
            <a:solidFill>
              <a:schemeClr val="accent2">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ZA"/>
            </a:p>
          </p:txBody>
        </p:sp>
        <p:sp>
          <p:nvSpPr>
            <p:cNvPr id="12" name="Rectangle 11">
              <a:extLst>
                <a:ext uri="{FF2B5EF4-FFF2-40B4-BE49-F238E27FC236}">
                  <a16:creationId xmlns:a16="http://schemas.microsoft.com/office/drawing/2014/main" id="{E0712D6B-0EEE-44BD-BACA-B750BAA061E2}"/>
                </a:ext>
              </a:extLst>
            </p:cNvPr>
            <p:cNvSpPr/>
            <p:nvPr/>
          </p:nvSpPr>
          <p:spPr>
            <a:xfrm>
              <a:off x="3590630" y="1509403"/>
              <a:ext cx="3719028" cy="3284269"/>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ZA"/>
            </a:p>
          </p:txBody>
        </p:sp>
        <p:sp>
          <p:nvSpPr>
            <p:cNvPr id="13" name="TextBox 12">
              <a:extLst>
                <a:ext uri="{FF2B5EF4-FFF2-40B4-BE49-F238E27FC236}">
                  <a16:creationId xmlns:a16="http://schemas.microsoft.com/office/drawing/2014/main" id="{95982216-9E64-4B46-BD8F-F2747E994259}"/>
                </a:ext>
              </a:extLst>
            </p:cNvPr>
            <p:cNvSpPr txBox="1"/>
            <p:nvPr/>
          </p:nvSpPr>
          <p:spPr>
            <a:xfrm>
              <a:off x="712694" y="1952591"/>
              <a:ext cx="631860" cy="261610"/>
            </a:xfrm>
            <a:prstGeom prst="rect">
              <a:avLst/>
            </a:prstGeom>
            <a:noFill/>
          </p:spPr>
          <p:txBody>
            <a:bodyPr wrap="square" rtlCol="0">
              <a:spAutoFit/>
            </a:bodyPr>
            <a:lstStyle/>
            <a:p>
              <a:pPr algn="ctr"/>
              <a:r>
                <a:rPr lang="en-US" sz="1050" dirty="0">
                  <a:solidFill>
                    <a:schemeClr val="bg1"/>
                  </a:solidFill>
                </a:rPr>
                <a:t>2020</a:t>
              </a:r>
              <a:endParaRPr lang="en-ZA" sz="1050" dirty="0">
                <a:solidFill>
                  <a:schemeClr val="bg1"/>
                </a:solidFill>
              </a:endParaRPr>
            </a:p>
          </p:txBody>
        </p:sp>
        <p:sp>
          <p:nvSpPr>
            <p:cNvPr id="14" name="TextBox 13">
              <a:extLst>
                <a:ext uri="{FF2B5EF4-FFF2-40B4-BE49-F238E27FC236}">
                  <a16:creationId xmlns:a16="http://schemas.microsoft.com/office/drawing/2014/main" id="{35524880-2CF7-45BD-A4C1-277625FEB860}"/>
                </a:ext>
              </a:extLst>
            </p:cNvPr>
            <p:cNvSpPr txBox="1"/>
            <p:nvPr/>
          </p:nvSpPr>
          <p:spPr>
            <a:xfrm>
              <a:off x="1344554" y="1544572"/>
              <a:ext cx="2246076" cy="523220"/>
            </a:xfrm>
            <a:prstGeom prst="rect">
              <a:avLst/>
            </a:prstGeom>
            <a:noFill/>
          </p:spPr>
          <p:txBody>
            <a:bodyPr wrap="square" rtlCol="0">
              <a:spAutoFit/>
            </a:bodyPr>
            <a:lstStyle/>
            <a:p>
              <a:pPr algn="ctr"/>
              <a:r>
                <a:rPr lang="en-US" sz="1400" dirty="0">
                  <a:solidFill>
                    <a:schemeClr val="bg1"/>
                  </a:solidFill>
                </a:rPr>
                <a:t>2021</a:t>
              </a:r>
            </a:p>
            <a:p>
              <a:pPr algn="ctr"/>
              <a:r>
                <a:rPr lang="en-US" sz="1400" dirty="0">
                  <a:solidFill>
                    <a:schemeClr val="bg1"/>
                  </a:solidFill>
                </a:rPr>
                <a:t>3 600 Schools</a:t>
              </a:r>
              <a:endParaRPr lang="en-ZA" sz="1400" dirty="0">
                <a:solidFill>
                  <a:schemeClr val="bg1"/>
                </a:solidFill>
              </a:endParaRPr>
            </a:p>
          </p:txBody>
        </p:sp>
        <p:sp>
          <p:nvSpPr>
            <p:cNvPr id="15" name="TextBox 14">
              <a:extLst>
                <a:ext uri="{FF2B5EF4-FFF2-40B4-BE49-F238E27FC236}">
                  <a16:creationId xmlns:a16="http://schemas.microsoft.com/office/drawing/2014/main" id="{E1F16808-C2FD-4CAF-993C-6CC7B4A7E6C3}"/>
                </a:ext>
              </a:extLst>
            </p:cNvPr>
            <p:cNvSpPr txBox="1"/>
            <p:nvPr/>
          </p:nvSpPr>
          <p:spPr>
            <a:xfrm>
              <a:off x="692813" y="3056596"/>
              <a:ext cx="2877936" cy="523220"/>
            </a:xfrm>
            <a:prstGeom prst="rect">
              <a:avLst/>
            </a:prstGeom>
            <a:noFill/>
          </p:spPr>
          <p:txBody>
            <a:bodyPr wrap="square" rtlCol="0">
              <a:spAutoFit/>
            </a:bodyPr>
            <a:lstStyle/>
            <a:p>
              <a:pPr algn="ctr"/>
              <a:r>
                <a:rPr lang="en-US" sz="1400" b="1" dirty="0">
                  <a:solidFill>
                    <a:schemeClr val="bg1"/>
                  </a:solidFill>
                </a:rPr>
                <a:t>2022</a:t>
              </a:r>
            </a:p>
            <a:p>
              <a:pPr algn="ctr"/>
              <a:r>
                <a:rPr lang="en-US" sz="1400" b="1" dirty="0">
                  <a:solidFill>
                    <a:schemeClr val="bg1"/>
                  </a:solidFill>
                </a:rPr>
                <a:t>13 600 Schools</a:t>
              </a:r>
              <a:endParaRPr lang="en-ZA" sz="1400" b="1" dirty="0">
                <a:solidFill>
                  <a:schemeClr val="bg1"/>
                </a:solidFill>
              </a:endParaRPr>
            </a:p>
          </p:txBody>
        </p:sp>
        <p:sp>
          <p:nvSpPr>
            <p:cNvPr id="16" name="TextBox 15">
              <a:extLst>
                <a:ext uri="{FF2B5EF4-FFF2-40B4-BE49-F238E27FC236}">
                  <a16:creationId xmlns:a16="http://schemas.microsoft.com/office/drawing/2014/main" id="{ADCE8C9C-EB54-4CA4-BE1D-43D4E9C3BC1D}"/>
                </a:ext>
              </a:extLst>
            </p:cNvPr>
            <p:cNvSpPr txBox="1"/>
            <p:nvPr/>
          </p:nvSpPr>
          <p:spPr>
            <a:xfrm>
              <a:off x="3630393" y="2628317"/>
              <a:ext cx="3719027" cy="707886"/>
            </a:xfrm>
            <a:prstGeom prst="rect">
              <a:avLst/>
            </a:prstGeom>
            <a:noFill/>
          </p:spPr>
          <p:txBody>
            <a:bodyPr wrap="square" rtlCol="0">
              <a:spAutoFit/>
            </a:bodyPr>
            <a:lstStyle/>
            <a:p>
              <a:pPr algn="ctr"/>
              <a:r>
                <a:rPr lang="en-US" sz="2000" b="1" dirty="0">
                  <a:solidFill>
                    <a:schemeClr val="bg1"/>
                  </a:solidFill>
                </a:rPr>
                <a:t>2023</a:t>
              </a:r>
            </a:p>
            <a:p>
              <a:pPr algn="ctr"/>
              <a:r>
                <a:rPr lang="en-US" sz="2000" b="1" dirty="0">
                  <a:solidFill>
                    <a:schemeClr val="bg1"/>
                  </a:solidFill>
                </a:rPr>
                <a:t>24 000 Schools</a:t>
              </a:r>
              <a:endParaRPr lang="en-ZA" sz="2000" b="1" dirty="0">
                <a:solidFill>
                  <a:schemeClr val="bg1"/>
                </a:solidFill>
              </a:endParaRPr>
            </a:p>
          </p:txBody>
        </p:sp>
        <p:sp>
          <p:nvSpPr>
            <p:cNvPr id="17" name="TextBox 16">
              <a:extLst>
                <a:ext uri="{FF2B5EF4-FFF2-40B4-BE49-F238E27FC236}">
                  <a16:creationId xmlns:a16="http://schemas.microsoft.com/office/drawing/2014/main" id="{83E96D60-0AB6-47DE-BD99-33E6A5AF2228}"/>
                </a:ext>
              </a:extLst>
            </p:cNvPr>
            <p:cNvSpPr txBox="1"/>
            <p:nvPr/>
          </p:nvSpPr>
          <p:spPr>
            <a:xfrm>
              <a:off x="773900" y="1443537"/>
              <a:ext cx="631860" cy="461665"/>
            </a:xfrm>
            <a:prstGeom prst="rect">
              <a:avLst/>
            </a:prstGeom>
            <a:noFill/>
          </p:spPr>
          <p:txBody>
            <a:bodyPr wrap="square" rtlCol="0">
              <a:spAutoFit/>
            </a:bodyPr>
            <a:lstStyle/>
            <a:p>
              <a:pPr algn="ctr"/>
              <a:r>
                <a:rPr lang="en-US" sz="800" dirty="0">
                  <a:solidFill>
                    <a:schemeClr val="bg1"/>
                  </a:solidFill>
                </a:rPr>
                <a:t>2019</a:t>
              </a:r>
            </a:p>
            <a:p>
              <a:pPr algn="ctr"/>
              <a:r>
                <a:rPr lang="en-US" sz="800" dirty="0">
                  <a:solidFill>
                    <a:schemeClr val="bg1"/>
                  </a:solidFill>
                </a:rPr>
                <a:t>332 Schools</a:t>
              </a:r>
              <a:endParaRPr lang="en-ZA" sz="800" dirty="0">
                <a:solidFill>
                  <a:schemeClr val="bg1"/>
                </a:solidFill>
              </a:endParaRPr>
            </a:p>
          </p:txBody>
        </p:sp>
        <p:sp>
          <p:nvSpPr>
            <p:cNvPr id="18" name="Multiplication Sign 17">
              <a:extLst>
                <a:ext uri="{FF2B5EF4-FFF2-40B4-BE49-F238E27FC236}">
                  <a16:creationId xmlns:a16="http://schemas.microsoft.com/office/drawing/2014/main" id="{27152D6F-9D10-4423-A9D2-330252A800EB}"/>
                </a:ext>
              </a:extLst>
            </p:cNvPr>
            <p:cNvSpPr/>
            <p:nvPr/>
          </p:nvSpPr>
          <p:spPr>
            <a:xfrm>
              <a:off x="769759" y="1806182"/>
              <a:ext cx="517730" cy="559778"/>
            </a:xfrm>
            <a:prstGeom prst="mathMultiply">
              <a:avLst>
                <a:gd name="adj1" fmla="val 637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9" name="Picture 18">
              <a:extLst>
                <a:ext uri="{FF2B5EF4-FFF2-40B4-BE49-F238E27FC236}">
                  <a16:creationId xmlns:a16="http://schemas.microsoft.com/office/drawing/2014/main" id="{A6A7FFA4-CD15-42E9-9838-D4809BCFA93A}"/>
                </a:ext>
              </a:extLst>
            </p:cNvPr>
            <p:cNvPicPr>
              <a:picLocks noChangeAspect="1"/>
            </p:cNvPicPr>
            <p:nvPr/>
          </p:nvPicPr>
          <p:blipFill>
            <a:blip r:embed="rId4">
              <a:duotone>
                <a:schemeClr val="bg2">
                  <a:shade val="45000"/>
                  <a:satMod val="135000"/>
                </a:schemeClr>
                <a:prstClr val="white"/>
              </a:duotone>
              <a:alphaModFix amt="50000"/>
            </a:blip>
            <a:stretch>
              <a:fillRect/>
            </a:stretch>
          </p:blipFill>
          <p:spPr>
            <a:xfrm>
              <a:off x="712694" y="1935981"/>
              <a:ext cx="631860" cy="355805"/>
            </a:xfrm>
            <a:prstGeom prst="rect">
              <a:avLst/>
            </a:prstGeom>
          </p:spPr>
        </p:pic>
      </p:grpSp>
      <p:sp>
        <p:nvSpPr>
          <p:cNvPr id="20" name="Title 1">
            <a:extLst>
              <a:ext uri="{FF2B5EF4-FFF2-40B4-BE49-F238E27FC236}">
                <a16:creationId xmlns:a16="http://schemas.microsoft.com/office/drawing/2014/main" id="{DE715987-E6FD-4510-9FA1-26E73C3237B7}"/>
              </a:ext>
            </a:extLst>
          </p:cNvPr>
          <p:cNvSpPr txBox="1">
            <a:spLocks/>
          </p:cNvSpPr>
          <p:nvPr/>
        </p:nvSpPr>
        <p:spPr>
          <a:xfrm>
            <a:off x="797398" y="1058130"/>
            <a:ext cx="11233150" cy="68789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ZA" sz="3200" b="0" i="0" u="none" strike="noStrike" baseline="0" dirty="0">
                <a:solidFill>
                  <a:schemeClr val="accent1"/>
                </a:solidFill>
                <a:latin typeface="Montserrat Medium" panose="00000600000000000000" pitchFamily="2" charset="0"/>
              </a:rPr>
              <a:t>The MTSF goals</a:t>
            </a:r>
            <a:endParaRPr lang="en-ZA" sz="3200" dirty="0">
              <a:solidFill>
                <a:schemeClr val="accent1"/>
              </a:solidFill>
              <a:latin typeface="Montserrat Medium" panose="00000600000000000000" pitchFamily="2" charset="0"/>
            </a:endParaRPr>
          </a:p>
        </p:txBody>
      </p:sp>
      <p:sp>
        <p:nvSpPr>
          <p:cNvPr id="21" name="TextBox 20">
            <a:extLst>
              <a:ext uri="{FF2B5EF4-FFF2-40B4-BE49-F238E27FC236}">
                <a16:creationId xmlns:a16="http://schemas.microsoft.com/office/drawing/2014/main" id="{1FD59369-2B70-4770-B18E-E7CDC6345AFA}"/>
              </a:ext>
            </a:extLst>
          </p:cNvPr>
          <p:cNvSpPr txBox="1"/>
          <p:nvPr/>
        </p:nvSpPr>
        <p:spPr>
          <a:xfrm rot="16200000">
            <a:off x="8149708" y="2802232"/>
            <a:ext cx="1064106" cy="600167"/>
          </a:xfrm>
          <a:prstGeom prst="rect">
            <a:avLst/>
          </a:prstGeom>
          <a:noFill/>
        </p:spPr>
        <p:txBody>
          <a:bodyPr wrap="square" rtlCol="0">
            <a:spAutoFit/>
          </a:bodyPr>
          <a:lstStyle/>
          <a:p>
            <a:r>
              <a:rPr lang="en-US" sz="1100" dirty="0"/>
              <a:t>Design-based learning</a:t>
            </a:r>
            <a:endParaRPr lang="en-ZA" sz="1100" dirty="0"/>
          </a:p>
        </p:txBody>
      </p:sp>
      <p:sp>
        <p:nvSpPr>
          <p:cNvPr id="22" name="Title 1">
            <a:extLst>
              <a:ext uri="{FF2B5EF4-FFF2-40B4-BE49-F238E27FC236}">
                <a16:creationId xmlns:a16="http://schemas.microsoft.com/office/drawing/2014/main" id="{F0547B64-F444-4232-9939-E2D0EA95ECE6}"/>
              </a:ext>
            </a:extLst>
          </p:cNvPr>
          <p:cNvSpPr>
            <a:spLocks noGrp="1"/>
          </p:cNvSpPr>
          <p:nvPr>
            <p:ph type="title"/>
          </p:nvPr>
        </p:nvSpPr>
        <p:spPr>
          <a:xfrm>
            <a:off x="694398" y="144888"/>
            <a:ext cx="9956799" cy="1125006"/>
          </a:xfrm>
        </p:spPr>
        <p:txBody>
          <a:bodyPr/>
          <a:lstStyle/>
          <a:p>
            <a:r>
              <a:rPr lang="en-US" dirty="0"/>
              <a:t>The DBE plan</a:t>
            </a:r>
            <a:endParaRPr lang="en-ZA" dirty="0"/>
          </a:p>
        </p:txBody>
      </p:sp>
    </p:spTree>
    <p:extLst>
      <p:ext uri="{BB962C8B-B14F-4D97-AF65-F5344CB8AC3E}">
        <p14:creationId xmlns:p14="http://schemas.microsoft.com/office/powerpoint/2010/main" val="4038348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31A039-822D-4E45-BA2D-27274D0F7AE6}"/>
              </a:ext>
            </a:extLst>
          </p:cNvPr>
          <p:cNvGrpSpPr/>
          <p:nvPr/>
        </p:nvGrpSpPr>
        <p:grpSpPr>
          <a:xfrm>
            <a:off x="1949994" y="2230885"/>
            <a:ext cx="9332537" cy="3643165"/>
            <a:chOff x="1105090" y="1983745"/>
            <a:chExt cx="9332537" cy="3643165"/>
          </a:xfrm>
        </p:grpSpPr>
        <p:sp>
          <p:nvSpPr>
            <p:cNvPr id="6" name="Rectangle 5">
              <a:extLst>
                <a:ext uri="{FF2B5EF4-FFF2-40B4-BE49-F238E27FC236}">
                  <a16:creationId xmlns:a16="http://schemas.microsoft.com/office/drawing/2014/main" id="{9C457C02-95AB-4EC6-A515-B72FD88A38B4}"/>
                </a:ext>
              </a:extLst>
            </p:cNvPr>
            <p:cNvSpPr/>
            <p:nvPr/>
          </p:nvSpPr>
          <p:spPr>
            <a:xfrm>
              <a:off x="1105090" y="3649046"/>
              <a:ext cx="9332537" cy="1977864"/>
            </a:xfrm>
            <a:prstGeom prst="rect">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Arrow: Pentagon 6">
              <a:extLst>
                <a:ext uri="{FF2B5EF4-FFF2-40B4-BE49-F238E27FC236}">
                  <a16:creationId xmlns:a16="http://schemas.microsoft.com/office/drawing/2014/main" id="{A54FEBA7-43E7-49A3-A449-160FBAF1C89D}"/>
                </a:ext>
              </a:extLst>
            </p:cNvPr>
            <p:cNvSpPr/>
            <p:nvPr/>
          </p:nvSpPr>
          <p:spPr>
            <a:xfrm rot="16200000">
              <a:off x="3951267" y="2767517"/>
              <a:ext cx="3640183" cy="2072640"/>
            </a:xfrm>
            <a:prstGeom prst="homePlat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Oval 7">
              <a:extLst>
                <a:ext uri="{FF2B5EF4-FFF2-40B4-BE49-F238E27FC236}">
                  <a16:creationId xmlns:a16="http://schemas.microsoft.com/office/drawing/2014/main" id="{AD70E2A0-3B5B-4742-AED4-635D90E151D3}"/>
                </a:ext>
              </a:extLst>
            </p:cNvPr>
            <p:cNvSpPr/>
            <p:nvPr/>
          </p:nvSpPr>
          <p:spPr>
            <a:xfrm>
              <a:off x="5483264" y="2665109"/>
              <a:ext cx="576188" cy="576188"/>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73175FE5-432D-4382-B16D-D7092A5BB13C}"/>
                </a:ext>
              </a:extLst>
            </p:cNvPr>
            <p:cNvSpPr/>
            <p:nvPr/>
          </p:nvSpPr>
          <p:spPr>
            <a:xfrm>
              <a:off x="5388516" y="4742894"/>
              <a:ext cx="765684" cy="861840"/>
            </a:xfrm>
            <a:prstGeom prst="rect">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 name="Picture 8">
              <a:extLst>
                <a:ext uri="{FF2B5EF4-FFF2-40B4-BE49-F238E27FC236}">
                  <a16:creationId xmlns:a16="http://schemas.microsoft.com/office/drawing/2014/main" id="{D762D0B8-D36A-4918-915F-ED6124351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269" y="4166206"/>
              <a:ext cx="1258057" cy="9435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4D5E58AB-954F-483F-99EE-FBF37FD723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55" r="2269"/>
            <a:stretch/>
          </p:blipFill>
          <p:spPr bwMode="auto">
            <a:xfrm>
              <a:off x="2823505" y="4166205"/>
              <a:ext cx="1559661" cy="9435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7A1AADD9-1BFE-4B76-B0C7-8B6132640B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4595" y="4166204"/>
              <a:ext cx="1258058" cy="9435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72079A5C-2424-4ABD-BB26-7D8B11122F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4054" y="4782067"/>
              <a:ext cx="554608" cy="7834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F2AF6C7-5D10-4911-AE4E-DC70947438C2}"/>
                </a:ext>
              </a:extLst>
            </p:cNvPr>
            <p:cNvPicPr/>
            <p:nvPr/>
          </p:nvPicPr>
          <p:blipFill rotWithShape="1">
            <a:blip r:embed="rId7">
              <a:extLst>
                <a:ext uri="{28A0092B-C50C-407E-A947-70E740481C1C}">
                  <a14:useLocalDpi xmlns:a14="http://schemas.microsoft.com/office/drawing/2010/main" val="0"/>
                </a:ext>
              </a:extLst>
            </a:blip>
            <a:srcRect l="2372" t="7226" b="57185"/>
            <a:stretch/>
          </p:blipFill>
          <p:spPr bwMode="auto">
            <a:xfrm>
              <a:off x="8994251" y="4166204"/>
              <a:ext cx="1258058" cy="943544"/>
            </a:xfrm>
            <a:prstGeom prst="rect">
              <a:avLst/>
            </a:prstGeom>
            <a:noFill/>
            <a:ln>
              <a:noFill/>
            </a:ln>
          </p:spPr>
        </p:pic>
      </p:grpSp>
      <p:sp>
        <p:nvSpPr>
          <p:cNvPr id="15" name="TextBox 14">
            <a:extLst>
              <a:ext uri="{FF2B5EF4-FFF2-40B4-BE49-F238E27FC236}">
                <a16:creationId xmlns:a16="http://schemas.microsoft.com/office/drawing/2014/main" id="{1FC7770E-3AAE-44CD-A498-46E5B62C9D5E}"/>
              </a:ext>
            </a:extLst>
          </p:cNvPr>
          <p:cNvSpPr txBox="1"/>
          <p:nvPr/>
        </p:nvSpPr>
        <p:spPr>
          <a:xfrm>
            <a:off x="520262" y="5944983"/>
            <a:ext cx="12479046" cy="353943"/>
          </a:xfrm>
          <a:prstGeom prst="rect">
            <a:avLst/>
          </a:prstGeom>
          <a:noFill/>
        </p:spPr>
        <p:txBody>
          <a:bodyPr wrap="square" rtlCol="0">
            <a:spAutoFit/>
          </a:bodyPr>
          <a:lstStyle/>
          <a:p>
            <a:pPr algn="ctr"/>
            <a:r>
              <a:rPr lang="en-US" sz="1700" spc="600" dirty="0">
                <a:solidFill>
                  <a:schemeClr val="tx1">
                    <a:lumMod val="50000"/>
                    <a:lumOff val="50000"/>
                  </a:schemeClr>
                </a:solidFill>
              </a:rPr>
              <a:t>Nation building and development begins in schools</a:t>
            </a:r>
            <a:endParaRPr lang="en-ZA" sz="1700" spc="600" dirty="0">
              <a:solidFill>
                <a:schemeClr val="tx1">
                  <a:lumMod val="50000"/>
                  <a:lumOff val="50000"/>
                </a:schemeClr>
              </a:solidFill>
            </a:endParaRPr>
          </a:p>
        </p:txBody>
      </p:sp>
      <p:cxnSp>
        <p:nvCxnSpPr>
          <p:cNvPr id="16" name="Straight Connector 15">
            <a:extLst>
              <a:ext uri="{FF2B5EF4-FFF2-40B4-BE49-F238E27FC236}">
                <a16:creationId xmlns:a16="http://schemas.microsoft.com/office/drawing/2014/main" id="{A5F1D4D3-73BD-4EF9-971D-C5DB9C93BC4C}"/>
              </a:ext>
            </a:extLst>
          </p:cNvPr>
          <p:cNvCxnSpPr>
            <a:cxnSpLocks/>
          </p:cNvCxnSpPr>
          <p:nvPr/>
        </p:nvCxnSpPr>
        <p:spPr>
          <a:xfrm>
            <a:off x="4448238" y="2708737"/>
            <a:ext cx="0" cy="1727662"/>
          </a:xfrm>
          <a:prstGeom prst="line">
            <a:avLst/>
          </a:prstGeom>
          <a:ln w="1905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675155D9-515A-4E32-9D17-1C8C6D4C0D7E}"/>
              </a:ext>
            </a:extLst>
          </p:cNvPr>
          <p:cNvSpPr txBox="1">
            <a:spLocks/>
          </p:cNvSpPr>
          <p:nvPr/>
        </p:nvSpPr>
        <p:spPr>
          <a:xfrm>
            <a:off x="616845" y="1195820"/>
            <a:ext cx="11233150" cy="68789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solidFill>
              </a:rPr>
              <a:t>In-school implementation</a:t>
            </a:r>
            <a:endParaRPr lang="en-ZA" sz="3200" dirty="0">
              <a:solidFill>
                <a:schemeClr val="accent1"/>
              </a:solidFill>
            </a:endParaRPr>
          </a:p>
        </p:txBody>
      </p:sp>
      <p:cxnSp>
        <p:nvCxnSpPr>
          <p:cNvPr id="18" name="Straight Connector 17">
            <a:extLst>
              <a:ext uri="{FF2B5EF4-FFF2-40B4-BE49-F238E27FC236}">
                <a16:creationId xmlns:a16="http://schemas.microsoft.com/office/drawing/2014/main" id="{BBEE6BEB-A8FE-47D8-9784-C4C0532F2A61}"/>
              </a:ext>
            </a:extLst>
          </p:cNvPr>
          <p:cNvCxnSpPr>
            <a:cxnSpLocks/>
          </p:cNvCxnSpPr>
          <p:nvPr/>
        </p:nvCxnSpPr>
        <p:spPr>
          <a:xfrm>
            <a:off x="2724402" y="3625327"/>
            <a:ext cx="0" cy="811072"/>
          </a:xfrm>
          <a:prstGeom prst="line">
            <a:avLst/>
          </a:prstGeom>
          <a:ln w="1905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4BBD52-56BD-448E-A068-49891C1E6CF5}"/>
              </a:ext>
            </a:extLst>
          </p:cNvPr>
          <p:cNvCxnSpPr>
            <a:cxnSpLocks/>
            <a:stCxn id="22" idx="2"/>
          </p:cNvCxnSpPr>
          <p:nvPr/>
        </p:nvCxnSpPr>
        <p:spPr>
          <a:xfrm>
            <a:off x="10427142" y="3534643"/>
            <a:ext cx="1" cy="888847"/>
          </a:xfrm>
          <a:prstGeom prst="line">
            <a:avLst/>
          </a:prstGeom>
          <a:ln w="1905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5452C36-14A1-4ADA-82B2-68D307A69DA3}"/>
              </a:ext>
            </a:extLst>
          </p:cNvPr>
          <p:cNvCxnSpPr>
            <a:cxnSpLocks/>
          </p:cNvCxnSpPr>
          <p:nvPr/>
        </p:nvCxnSpPr>
        <p:spPr>
          <a:xfrm>
            <a:off x="8873376" y="2230885"/>
            <a:ext cx="0" cy="2223613"/>
          </a:xfrm>
          <a:prstGeom prst="line">
            <a:avLst/>
          </a:prstGeom>
          <a:ln w="1905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A6F5454-E1C9-4B25-AD50-48EF442715BD}"/>
              </a:ext>
            </a:extLst>
          </p:cNvPr>
          <p:cNvSpPr txBox="1"/>
          <p:nvPr/>
        </p:nvSpPr>
        <p:spPr>
          <a:xfrm>
            <a:off x="9248610" y="2703646"/>
            <a:ext cx="2357063" cy="830997"/>
          </a:xfrm>
          <a:prstGeom prst="rect">
            <a:avLst/>
          </a:prstGeom>
          <a:noFill/>
        </p:spPr>
        <p:txBody>
          <a:bodyPr wrap="square" rtlCol="0">
            <a:spAutoFit/>
          </a:bodyPr>
          <a:lstStyle/>
          <a:p>
            <a:pPr algn="ctr"/>
            <a:r>
              <a:rPr lang="en-US" sz="1600" dirty="0">
                <a:solidFill>
                  <a:schemeClr val="accent1"/>
                </a:solidFill>
              </a:rPr>
              <a:t>Teachers happy </a:t>
            </a:r>
          </a:p>
          <a:p>
            <a:pPr algn="ctr"/>
            <a:r>
              <a:rPr lang="en-US" sz="1600" dirty="0">
                <a:solidFill>
                  <a:schemeClr val="accent1"/>
                </a:solidFill>
              </a:rPr>
              <a:t>with their accomplishments</a:t>
            </a:r>
            <a:endParaRPr lang="en-ZA" sz="1600" dirty="0">
              <a:solidFill>
                <a:schemeClr val="accent1"/>
              </a:solidFill>
            </a:endParaRPr>
          </a:p>
        </p:txBody>
      </p:sp>
      <p:sp>
        <p:nvSpPr>
          <p:cNvPr id="23" name="TextBox 22">
            <a:extLst>
              <a:ext uri="{FF2B5EF4-FFF2-40B4-BE49-F238E27FC236}">
                <a16:creationId xmlns:a16="http://schemas.microsoft.com/office/drawing/2014/main" id="{77175FB5-7E44-4130-8C7E-FF95D2623B1F}"/>
              </a:ext>
            </a:extLst>
          </p:cNvPr>
          <p:cNvSpPr txBox="1"/>
          <p:nvPr/>
        </p:nvSpPr>
        <p:spPr>
          <a:xfrm>
            <a:off x="7806190" y="1938099"/>
            <a:ext cx="2357063" cy="584775"/>
          </a:xfrm>
          <a:prstGeom prst="rect">
            <a:avLst/>
          </a:prstGeom>
          <a:noFill/>
        </p:spPr>
        <p:txBody>
          <a:bodyPr wrap="square" rtlCol="0">
            <a:spAutoFit/>
          </a:bodyPr>
          <a:lstStyle/>
          <a:p>
            <a:pPr algn="ctr"/>
            <a:r>
              <a:rPr lang="en-US" sz="1600" dirty="0">
                <a:solidFill>
                  <a:schemeClr val="accent1"/>
                </a:solidFill>
              </a:rPr>
              <a:t>Learner engagement</a:t>
            </a:r>
            <a:endParaRPr lang="en-ZA" sz="1600" dirty="0">
              <a:solidFill>
                <a:schemeClr val="accent1"/>
              </a:solidFill>
            </a:endParaRPr>
          </a:p>
        </p:txBody>
      </p:sp>
      <p:sp>
        <p:nvSpPr>
          <p:cNvPr id="24" name="TextBox 23">
            <a:extLst>
              <a:ext uri="{FF2B5EF4-FFF2-40B4-BE49-F238E27FC236}">
                <a16:creationId xmlns:a16="http://schemas.microsoft.com/office/drawing/2014/main" id="{4B733AC7-4A41-4D76-99F8-DA0D5800B0D2}"/>
              </a:ext>
            </a:extLst>
          </p:cNvPr>
          <p:cNvSpPr txBox="1"/>
          <p:nvPr/>
        </p:nvSpPr>
        <p:spPr>
          <a:xfrm>
            <a:off x="3222879" y="1862659"/>
            <a:ext cx="2357063" cy="830997"/>
          </a:xfrm>
          <a:prstGeom prst="rect">
            <a:avLst/>
          </a:prstGeom>
          <a:noFill/>
        </p:spPr>
        <p:txBody>
          <a:bodyPr wrap="square" rtlCol="0">
            <a:spAutoFit/>
          </a:bodyPr>
          <a:lstStyle/>
          <a:p>
            <a:pPr algn="ctr"/>
            <a:r>
              <a:rPr lang="en-US" sz="1600" dirty="0">
                <a:solidFill>
                  <a:schemeClr val="accent1"/>
                </a:solidFill>
              </a:rPr>
              <a:t>Coaching support for teaches – 2 in-school champions</a:t>
            </a:r>
            <a:endParaRPr lang="en-ZA" sz="1600" dirty="0">
              <a:solidFill>
                <a:schemeClr val="accent1"/>
              </a:solidFill>
            </a:endParaRPr>
          </a:p>
        </p:txBody>
      </p:sp>
      <p:sp>
        <p:nvSpPr>
          <p:cNvPr id="25" name="TextBox 24">
            <a:extLst>
              <a:ext uri="{FF2B5EF4-FFF2-40B4-BE49-F238E27FC236}">
                <a16:creationId xmlns:a16="http://schemas.microsoft.com/office/drawing/2014/main" id="{0919B3C5-FB00-4B61-B44B-FDC39D501D87}"/>
              </a:ext>
            </a:extLst>
          </p:cNvPr>
          <p:cNvSpPr txBox="1"/>
          <p:nvPr/>
        </p:nvSpPr>
        <p:spPr>
          <a:xfrm>
            <a:off x="1576663" y="2708737"/>
            <a:ext cx="2357063" cy="830997"/>
          </a:xfrm>
          <a:prstGeom prst="rect">
            <a:avLst/>
          </a:prstGeom>
          <a:noFill/>
        </p:spPr>
        <p:txBody>
          <a:bodyPr wrap="square" rtlCol="0">
            <a:spAutoFit/>
          </a:bodyPr>
          <a:lstStyle/>
          <a:p>
            <a:pPr algn="ctr"/>
            <a:r>
              <a:rPr lang="en-US" sz="1600" dirty="0">
                <a:solidFill>
                  <a:schemeClr val="accent1"/>
                </a:solidFill>
              </a:rPr>
              <a:t>Effective teacher training in active learning pedagogies</a:t>
            </a:r>
            <a:endParaRPr lang="en-ZA" sz="1600" dirty="0">
              <a:solidFill>
                <a:schemeClr val="accent1"/>
              </a:solidFill>
            </a:endParaRPr>
          </a:p>
        </p:txBody>
      </p:sp>
      <p:sp>
        <p:nvSpPr>
          <p:cNvPr id="26" name="Title 1">
            <a:extLst>
              <a:ext uri="{FF2B5EF4-FFF2-40B4-BE49-F238E27FC236}">
                <a16:creationId xmlns:a16="http://schemas.microsoft.com/office/drawing/2014/main" id="{2EEF4BAE-55C8-46F7-BB50-9CAEEA5D4D9E}"/>
              </a:ext>
            </a:extLst>
          </p:cNvPr>
          <p:cNvSpPr>
            <a:spLocks noGrp="1"/>
          </p:cNvSpPr>
          <p:nvPr>
            <p:ph type="title"/>
          </p:nvPr>
        </p:nvSpPr>
        <p:spPr>
          <a:xfrm>
            <a:off x="616845" y="223261"/>
            <a:ext cx="9956799" cy="1125006"/>
          </a:xfrm>
        </p:spPr>
        <p:txBody>
          <a:bodyPr/>
          <a:lstStyle/>
          <a:p>
            <a:r>
              <a:rPr lang="en-US" dirty="0"/>
              <a:t>The DBE plan</a:t>
            </a:r>
            <a:endParaRPr lang="en-ZA" dirty="0"/>
          </a:p>
        </p:txBody>
      </p:sp>
    </p:spTree>
    <p:extLst>
      <p:ext uri="{BB962C8B-B14F-4D97-AF65-F5344CB8AC3E}">
        <p14:creationId xmlns:p14="http://schemas.microsoft.com/office/powerpoint/2010/main" val="4098384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7823CBB7-7D87-4B42-9E57-31D6EADF6F0F}"/>
              </a:ext>
            </a:extLst>
          </p:cNvPr>
          <p:cNvSpPr txBox="1">
            <a:spLocks/>
          </p:cNvSpPr>
          <p:nvPr/>
        </p:nvSpPr>
        <p:spPr>
          <a:xfrm>
            <a:off x="668778" y="824733"/>
            <a:ext cx="11233150" cy="68789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solidFill>
              </a:rPr>
              <a:t>PPBL Teacher Development 2021</a:t>
            </a:r>
            <a:endParaRPr lang="en-ZA" sz="3200" dirty="0">
              <a:solidFill>
                <a:schemeClr val="accent1"/>
              </a:solidFill>
            </a:endParaRPr>
          </a:p>
        </p:txBody>
      </p:sp>
      <p:sp>
        <p:nvSpPr>
          <p:cNvPr id="24" name="TextBox 23">
            <a:extLst>
              <a:ext uri="{FF2B5EF4-FFF2-40B4-BE49-F238E27FC236}">
                <a16:creationId xmlns:a16="http://schemas.microsoft.com/office/drawing/2014/main" id="{D5ED9C1C-172C-4F12-B1DB-60E9BAA70E77}"/>
              </a:ext>
            </a:extLst>
          </p:cNvPr>
          <p:cNvSpPr txBox="1"/>
          <p:nvPr/>
        </p:nvSpPr>
        <p:spPr>
          <a:xfrm>
            <a:off x="1547200" y="6268743"/>
            <a:ext cx="6762006" cy="307777"/>
          </a:xfrm>
          <a:prstGeom prst="rect">
            <a:avLst/>
          </a:prstGeom>
          <a:noFill/>
        </p:spPr>
        <p:txBody>
          <a:bodyPr wrap="square" rtlCol="0">
            <a:spAutoFit/>
          </a:bodyPr>
          <a:lstStyle/>
          <a:p>
            <a:r>
              <a:rPr lang="en-US" sz="1400" dirty="0">
                <a:solidFill>
                  <a:schemeClr val="tx2">
                    <a:lumMod val="60000"/>
                    <a:lumOff val="40000"/>
                  </a:schemeClr>
                </a:solidFill>
              </a:rPr>
              <a:t>White Belt online course available to everyone</a:t>
            </a:r>
            <a:endParaRPr lang="en-ZA" sz="1400" dirty="0">
              <a:solidFill>
                <a:schemeClr val="tx2">
                  <a:lumMod val="60000"/>
                  <a:lumOff val="40000"/>
                </a:schemeClr>
              </a:solidFill>
            </a:endParaRPr>
          </a:p>
        </p:txBody>
      </p:sp>
      <p:grpSp>
        <p:nvGrpSpPr>
          <p:cNvPr id="46" name="Group 45">
            <a:extLst>
              <a:ext uri="{FF2B5EF4-FFF2-40B4-BE49-F238E27FC236}">
                <a16:creationId xmlns:a16="http://schemas.microsoft.com/office/drawing/2014/main" id="{1E1327EF-3005-4D51-9075-E3B5C1221E2C}"/>
              </a:ext>
            </a:extLst>
          </p:cNvPr>
          <p:cNvGrpSpPr/>
          <p:nvPr/>
        </p:nvGrpSpPr>
        <p:grpSpPr>
          <a:xfrm>
            <a:off x="797740" y="1516820"/>
            <a:ext cx="1387772" cy="5113425"/>
            <a:chOff x="541783" y="1092411"/>
            <a:chExt cx="1387772" cy="5113425"/>
          </a:xfrm>
        </p:grpSpPr>
        <p:pic>
          <p:nvPicPr>
            <p:cNvPr id="12" name="Picture 11">
              <a:extLst>
                <a:ext uri="{FF2B5EF4-FFF2-40B4-BE49-F238E27FC236}">
                  <a16:creationId xmlns:a16="http://schemas.microsoft.com/office/drawing/2014/main" id="{025B9C3D-0306-4957-A400-A551C4CA1DC9}"/>
                </a:ext>
              </a:extLst>
            </p:cNvPr>
            <p:cNvPicPr>
              <a:picLocks noChangeAspect="1"/>
            </p:cNvPicPr>
            <p:nvPr/>
          </p:nvPicPr>
          <p:blipFill>
            <a:blip r:embed="rId3">
              <a:duotone>
                <a:schemeClr val="bg2">
                  <a:shade val="45000"/>
                  <a:satMod val="135000"/>
                </a:schemeClr>
                <a:prstClr val="white"/>
              </a:duotone>
            </a:blip>
            <a:stretch>
              <a:fillRect/>
            </a:stretch>
          </p:blipFill>
          <p:spPr>
            <a:xfrm>
              <a:off x="669555" y="1092411"/>
              <a:ext cx="987124" cy="977036"/>
            </a:xfrm>
            <a:prstGeom prst="rect">
              <a:avLst/>
            </a:prstGeom>
          </p:spPr>
        </p:pic>
        <p:sp>
          <p:nvSpPr>
            <p:cNvPr id="18" name="TextBox 17">
              <a:extLst>
                <a:ext uri="{FF2B5EF4-FFF2-40B4-BE49-F238E27FC236}">
                  <a16:creationId xmlns:a16="http://schemas.microsoft.com/office/drawing/2014/main" id="{DE1A23F4-12AD-433E-97E7-EB30FD413988}"/>
                </a:ext>
              </a:extLst>
            </p:cNvPr>
            <p:cNvSpPr txBox="1"/>
            <p:nvPr/>
          </p:nvSpPr>
          <p:spPr>
            <a:xfrm>
              <a:off x="541783" y="2069447"/>
              <a:ext cx="1260000" cy="954107"/>
            </a:xfrm>
            <a:prstGeom prst="rect">
              <a:avLst/>
            </a:prstGeom>
            <a:noFill/>
          </p:spPr>
          <p:txBody>
            <a:bodyPr wrap="square" rtlCol="0">
              <a:spAutoFit/>
            </a:bodyPr>
            <a:lstStyle/>
            <a:p>
              <a:pPr algn="ctr"/>
              <a:r>
                <a:rPr lang="en-US" sz="1400" b="1" dirty="0">
                  <a:solidFill>
                    <a:schemeClr val="accent1"/>
                  </a:solidFill>
                </a:rPr>
                <a:t>Traditional workshop / online learning</a:t>
              </a:r>
              <a:endParaRPr lang="en-ZA" sz="1400" b="1" dirty="0">
                <a:solidFill>
                  <a:schemeClr val="accent1"/>
                </a:solidFill>
              </a:endParaRPr>
            </a:p>
          </p:txBody>
        </p:sp>
        <p:sp>
          <p:nvSpPr>
            <p:cNvPr id="19" name="Oval 18">
              <a:extLst>
                <a:ext uri="{FF2B5EF4-FFF2-40B4-BE49-F238E27FC236}">
                  <a16:creationId xmlns:a16="http://schemas.microsoft.com/office/drawing/2014/main" id="{78833180-472B-4C93-AB8C-85E045A33F1D}"/>
                </a:ext>
              </a:extLst>
            </p:cNvPr>
            <p:cNvSpPr/>
            <p:nvPr/>
          </p:nvSpPr>
          <p:spPr>
            <a:xfrm>
              <a:off x="592145" y="3294928"/>
              <a:ext cx="101600" cy="1016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TextBox 19">
              <a:extLst>
                <a:ext uri="{FF2B5EF4-FFF2-40B4-BE49-F238E27FC236}">
                  <a16:creationId xmlns:a16="http://schemas.microsoft.com/office/drawing/2014/main" id="{9F9B9BF9-CB66-4BA3-8140-B16CDA92F45C}"/>
                </a:ext>
              </a:extLst>
            </p:cNvPr>
            <p:cNvSpPr txBox="1"/>
            <p:nvPr/>
          </p:nvSpPr>
          <p:spPr>
            <a:xfrm>
              <a:off x="669555" y="3201300"/>
              <a:ext cx="1260000" cy="2031325"/>
            </a:xfrm>
            <a:prstGeom prst="rect">
              <a:avLst/>
            </a:prstGeom>
            <a:noFill/>
          </p:spPr>
          <p:txBody>
            <a:bodyPr wrap="square" rtlCol="0">
              <a:spAutoFit/>
            </a:bodyPr>
            <a:lstStyle/>
            <a:p>
              <a:r>
                <a:rPr lang="en-US" sz="1400" b="1" dirty="0">
                  <a:solidFill>
                    <a:schemeClr val="tx2">
                      <a:lumMod val="60000"/>
                      <a:lumOff val="40000"/>
                    </a:schemeClr>
                  </a:solidFill>
                </a:rPr>
                <a:t>Cohort 1 </a:t>
              </a:r>
              <a:r>
                <a:rPr lang="en-US" sz="1400" dirty="0">
                  <a:solidFill>
                    <a:schemeClr val="tx2">
                      <a:lumMod val="60000"/>
                      <a:lumOff val="40000"/>
                    </a:schemeClr>
                  </a:solidFill>
                </a:rPr>
                <a:t>– E</a:t>
              </a:r>
              <a:r>
                <a:rPr lang="en-US" sz="1400" baseline="30000" dirty="0">
                  <a:solidFill>
                    <a:schemeClr val="tx2">
                      <a:lumMod val="60000"/>
                      <a:lumOff val="40000"/>
                    </a:schemeClr>
                  </a:solidFill>
                </a:rPr>
                <a:t>3</a:t>
              </a:r>
              <a:r>
                <a:rPr lang="en-US" sz="1400" dirty="0">
                  <a:solidFill>
                    <a:schemeClr val="tx2">
                      <a:lumMod val="60000"/>
                      <a:lumOff val="40000"/>
                    </a:schemeClr>
                  </a:solidFill>
                </a:rPr>
                <a:t> team</a:t>
              </a:r>
            </a:p>
            <a:p>
              <a:r>
                <a:rPr lang="en-US" sz="1400" b="1" dirty="0">
                  <a:solidFill>
                    <a:schemeClr val="tx2">
                      <a:lumMod val="60000"/>
                      <a:lumOff val="40000"/>
                    </a:schemeClr>
                  </a:solidFill>
                </a:rPr>
                <a:t>Cohort 2- </a:t>
              </a:r>
              <a:r>
                <a:rPr lang="en-US" sz="1400" dirty="0">
                  <a:solidFill>
                    <a:schemeClr val="tx2">
                      <a:lumMod val="60000"/>
                      <a:lumOff val="40000"/>
                    </a:schemeClr>
                  </a:solidFill>
                </a:rPr>
                <a:t>DBE Master Trainers</a:t>
              </a:r>
            </a:p>
            <a:p>
              <a:r>
                <a:rPr lang="en-US" sz="1400" b="1" dirty="0">
                  <a:solidFill>
                    <a:schemeClr val="tx2">
                      <a:lumMod val="60000"/>
                      <a:lumOff val="40000"/>
                    </a:schemeClr>
                  </a:solidFill>
                </a:rPr>
                <a:t>Cohort 3-</a:t>
              </a:r>
              <a:r>
                <a:rPr lang="en-US" sz="1400" dirty="0">
                  <a:solidFill>
                    <a:schemeClr val="tx2">
                      <a:lumMod val="60000"/>
                      <a:lumOff val="40000"/>
                    </a:schemeClr>
                  </a:solidFill>
                </a:rPr>
                <a:t> Partners and online platforms</a:t>
              </a:r>
              <a:endParaRPr lang="en-ZA" sz="1400" dirty="0">
                <a:solidFill>
                  <a:schemeClr val="tx2">
                    <a:lumMod val="60000"/>
                    <a:lumOff val="40000"/>
                  </a:schemeClr>
                </a:solidFill>
              </a:endParaRPr>
            </a:p>
          </p:txBody>
        </p:sp>
        <p:sp>
          <p:nvSpPr>
            <p:cNvPr id="22" name="Oval 21">
              <a:extLst>
                <a:ext uri="{FF2B5EF4-FFF2-40B4-BE49-F238E27FC236}">
                  <a16:creationId xmlns:a16="http://schemas.microsoft.com/office/drawing/2014/main" id="{6CFD6110-DF73-4869-98DA-FA227B5E882E}"/>
                </a:ext>
              </a:extLst>
            </p:cNvPr>
            <p:cNvSpPr/>
            <p:nvPr/>
          </p:nvSpPr>
          <p:spPr>
            <a:xfrm>
              <a:off x="592145" y="3735544"/>
              <a:ext cx="101600" cy="1016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Oval 22">
              <a:extLst>
                <a:ext uri="{FF2B5EF4-FFF2-40B4-BE49-F238E27FC236}">
                  <a16:creationId xmlns:a16="http://schemas.microsoft.com/office/drawing/2014/main" id="{4193ADD5-FDB9-44D0-830D-BAD8BE01BDD6}"/>
                </a:ext>
              </a:extLst>
            </p:cNvPr>
            <p:cNvSpPr/>
            <p:nvPr/>
          </p:nvSpPr>
          <p:spPr>
            <a:xfrm>
              <a:off x="592145" y="4382535"/>
              <a:ext cx="101600" cy="1016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5" name="Picture 24">
              <a:extLst>
                <a:ext uri="{FF2B5EF4-FFF2-40B4-BE49-F238E27FC236}">
                  <a16:creationId xmlns:a16="http://schemas.microsoft.com/office/drawing/2014/main" id="{74BE4C9D-5E83-46D7-9AAF-B9D615CB01B6}"/>
                </a:ext>
              </a:extLst>
            </p:cNvPr>
            <p:cNvPicPr>
              <a:picLocks noChangeAspect="1"/>
            </p:cNvPicPr>
            <p:nvPr/>
          </p:nvPicPr>
          <p:blipFill rotWithShape="1">
            <a:blip r:embed="rId4"/>
            <a:srcRect l="13596" r="14923"/>
            <a:stretch/>
          </p:blipFill>
          <p:spPr>
            <a:xfrm>
              <a:off x="851152" y="5790611"/>
              <a:ext cx="446255" cy="415225"/>
            </a:xfrm>
            <a:prstGeom prst="rect">
              <a:avLst/>
            </a:prstGeom>
          </p:spPr>
        </p:pic>
      </p:grpSp>
      <p:grpSp>
        <p:nvGrpSpPr>
          <p:cNvPr id="47" name="Group 46">
            <a:extLst>
              <a:ext uri="{FF2B5EF4-FFF2-40B4-BE49-F238E27FC236}">
                <a16:creationId xmlns:a16="http://schemas.microsoft.com/office/drawing/2014/main" id="{9F7D9EBB-0F53-44E9-8266-D2AB47155880}"/>
              </a:ext>
            </a:extLst>
          </p:cNvPr>
          <p:cNvGrpSpPr/>
          <p:nvPr/>
        </p:nvGrpSpPr>
        <p:grpSpPr>
          <a:xfrm>
            <a:off x="2165512" y="1516820"/>
            <a:ext cx="1565725" cy="4140214"/>
            <a:chOff x="2068348" y="1092411"/>
            <a:chExt cx="1565725" cy="4140214"/>
          </a:xfrm>
        </p:grpSpPr>
        <p:sp>
          <p:nvSpPr>
            <p:cNvPr id="5" name="Rectangle 4">
              <a:extLst>
                <a:ext uri="{FF2B5EF4-FFF2-40B4-BE49-F238E27FC236}">
                  <a16:creationId xmlns:a16="http://schemas.microsoft.com/office/drawing/2014/main" id="{E5D606A7-0F44-4A22-9C32-3AE5327BAAF6}"/>
                </a:ext>
              </a:extLst>
            </p:cNvPr>
            <p:cNvSpPr/>
            <p:nvPr/>
          </p:nvSpPr>
          <p:spPr>
            <a:xfrm>
              <a:off x="2068348" y="2069447"/>
              <a:ext cx="1490457" cy="968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rPr>
                <a:t>Coaching support</a:t>
              </a:r>
              <a:endParaRPr lang="en-ZA" sz="1400" b="1" dirty="0">
                <a:solidFill>
                  <a:schemeClr val="accent1"/>
                </a:solidFill>
              </a:endParaRPr>
            </a:p>
          </p:txBody>
        </p:sp>
        <p:pic>
          <p:nvPicPr>
            <p:cNvPr id="13" name="Picture 12">
              <a:extLst>
                <a:ext uri="{FF2B5EF4-FFF2-40B4-BE49-F238E27FC236}">
                  <a16:creationId xmlns:a16="http://schemas.microsoft.com/office/drawing/2014/main" id="{BCB0416F-4954-46AF-BBB9-7B43E5E6C84D}"/>
                </a:ext>
              </a:extLst>
            </p:cNvPr>
            <p:cNvPicPr>
              <a:picLocks noChangeAspect="1"/>
            </p:cNvPicPr>
            <p:nvPr/>
          </p:nvPicPr>
          <p:blipFill>
            <a:blip r:embed="rId5">
              <a:duotone>
                <a:schemeClr val="bg2">
                  <a:shade val="45000"/>
                  <a:satMod val="135000"/>
                </a:schemeClr>
                <a:prstClr val="white"/>
              </a:duotone>
            </a:blip>
            <a:stretch>
              <a:fillRect/>
            </a:stretch>
          </p:blipFill>
          <p:spPr>
            <a:xfrm>
              <a:off x="2170271" y="1092411"/>
              <a:ext cx="1286610" cy="890560"/>
            </a:xfrm>
            <a:prstGeom prst="rect">
              <a:avLst/>
            </a:prstGeom>
          </p:spPr>
        </p:pic>
        <p:sp>
          <p:nvSpPr>
            <p:cNvPr id="26" name="Oval 25">
              <a:extLst>
                <a:ext uri="{FF2B5EF4-FFF2-40B4-BE49-F238E27FC236}">
                  <a16:creationId xmlns:a16="http://schemas.microsoft.com/office/drawing/2014/main" id="{9193E7D7-BFAD-47EC-892B-DACF2280FBD0}"/>
                </a:ext>
              </a:extLst>
            </p:cNvPr>
            <p:cNvSpPr/>
            <p:nvPr/>
          </p:nvSpPr>
          <p:spPr>
            <a:xfrm>
              <a:off x="2296663" y="3294928"/>
              <a:ext cx="101600" cy="1016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TextBox 26">
              <a:extLst>
                <a:ext uri="{FF2B5EF4-FFF2-40B4-BE49-F238E27FC236}">
                  <a16:creationId xmlns:a16="http://schemas.microsoft.com/office/drawing/2014/main" id="{25DAB636-1581-4B9E-A9CB-41CC8029C93D}"/>
                </a:ext>
              </a:extLst>
            </p:cNvPr>
            <p:cNvSpPr txBox="1"/>
            <p:nvPr/>
          </p:nvSpPr>
          <p:spPr>
            <a:xfrm>
              <a:off x="2374073" y="3201300"/>
              <a:ext cx="1260000" cy="2031325"/>
            </a:xfrm>
            <a:prstGeom prst="rect">
              <a:avLst/>
            </a:prstGeom>
            <a:noFill/>
          </p:spPr>
          <p:txBody>
            <a:bodyPr wrap="square" rtlCol="0">
              <a:spAutoFit/>
            </a:bodyPr>
            <a:lstStyle/>
            <a:p>
              <a:r>
                <a:rPr lang="en-US" sz="1400" b="1" dirty="0">
                  <a:solidFill>
                    <a:schemeClr val="tx2">
                      <a:lumMod val="60000"/>
                      <a:lumOff val="40000"/>
                    </a:schemeClr>
                  </a:solidFill>
                </a:rPr>
                <a:t>Cohort 1 </a:t>
              </a:r>
              <a:r>
                <a:rPr lang="en-US" sz="1400" dirty="0">
                  <a:solidFill>
                    <a:schemeClr val="tx2">
                      <a:lumMod val="60000"/>
                      <a:lumOff val="40000"/>
                    </a:schemeClr>
                  </a:solidFill>
                </a:rPr>
                <a:t>– E</a:t>
              </a:r>
              <a:r>
                <a:rPr lang="en-US" sz="1400" baseline="30000" dirty="0">
                  <a:solidFill>
                    <a:schemeClr val="tx2">
                      <a:lumMod val="60000"/>
                      <a:lumOff val="40000"/>
                    </a:schemeClr>
                  </a:solidFill>
                </a:rPr>
                <a:t>3</a:t>
              </a:r>
              <a:r>
                <a:rPr lang="en-US" sz="1400" dirty="0">
                  <a:solidFill>
                    <a:schemeClr val="tx2">
                      <a:lumMod val="60000"/>
                      <a:lumOff val="40000"/>
                    </a:schemeClr>
                  </a:solidFill>
                </a:rPr>
                <a:t> team</a:t>
              </a:r>
            </a:p>
            <a:p>
              <a:r>
                <a:rPr lang="en-US" sz="1400" b="1" dirty="0">
                  <a:solidFill>
                    <a:schemeClr val="tx2">
                      <a:lumMod val="60000"/>
                      <a:lumOff val="40000"/>
                    </a:schemeClr>
                  </a:solidFill>
                </a:rPr>
                <a:t>Cohort 2- </a:t>
              </a:r>
              <a:r>
                <a:rPr lang="en-US" sz="1400" dirty="0">
                  <a:solidFill>
                    <a:schemeClr val="tx2">
                      <a:lumMod val="60000"/>
                      <a:lumOff val="40000"/>
                    </a:schemeClr>
                  </a:solidFill>
                </a:rPr>
                <a:t>DBE Master Trainers</a:t>
              </a:r>
            </a:p>
            <a:p>
              <a:r>
                <a:rPr lang="en-US" sz="1400" b="1" dirty="0">
                  <a:solidFill>
                    <a:schemeClr val="tx2">
                      <a:lumMod val="60000"/>
                      <a:lumOff val="40000"/>
                    </a:schemeClr>
                  </a:solidFill>
                </a:rPr>
                <a:t>Cohort 3-</a:t>
              </a:r>
              <a:r>
                <a:rPr lang="en-US" sz="1400" dirty="0">
                  <a:solidFill>
                    <a:schemeClr val="tx2">
                      <a:lumMod val="60000"/>
                      <a:lumOff val="40000"/>
                    </a:schemeClr>
                  </a:solidFill>
                </a:rPr>
                <a:t> Partners and online platforms</a:t>
              </a:r>
              <a:endParaRPr lang="en-ZA" sz="1400" dirty="0">
                <a:solidFill>
                  <a:schemeClr val="tx2">
                    <a:lumMod val="60000"/>
                    <a:lumOff val="40000"/>
                  </a:schemeClr>
                </a:solidFill>
              </a:endParaRPr>
            </a:p>
          </p:txBody>
        </p:sp>
        <p:sp>
          <p:nvSpPr>
            <p:cNvPr id="28" name="Oval 27">
              <a:extLst>
                <a:ext uri="{FF2B5EF4-FFF2-40B4-BE49-F238E27FC236}">
                  <a16:creationId xmlns:a16="http://schemas.microsoft.com/office/drawing/2014/main" id="{94DDD7B1-1191-4F01-864E-09E6DA8B2675}"/>
                </a:ext>
              </a:extLst>
            </p:cNvPr>
            <p:cNvSpPr/>
            <p:nvPr/>
          </p:nvSpPr>
          <p:spPr>
            <a:xfrm>
              <a:off x="2296663" y="3736164"/>
              <a:ext cx="101600" cy="1016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Oval 28">
              <a:extLst>
                <a:ext uri="{FF2B5EF4-FFF2-40B4-BE49-F238E27FC236}">
                  <a16:creationId xmlns:a16="http://schemas.microsoft.com/office/drawing/2014/main" id="{52EA93B8-D402-4F16-9006-9D4C46C14191}"/>
                </a:ext>
              </a:extLst>
            </p:cNvPr>
            <p:cNvSpPr/>
            <p:nvPr/>
          </p:nvSpPr>
          <p:spPr>
            <a:xfrm>
              <a:off x="2296663" y="4382535"/>
              <a:ext cx="101600" cy="1016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48" name="Group 47">
            <a:extLst>
              <a:ext uri="{FF2B5EF4-FFF2-40B4-BE49-F238E27FC236}">
                <a16:creationId xmlns:a16="http://schemas.microsoft.com/office/drawing/2014/main" id="{0F6B3F64-0DAD-4580-9BEE-19658B3FCA50}"/>
              </a:ext>
            </a:extLst>
          </p:cNvPr>
          <p:cNvGrpSpPr/>
          <p:nvPr/>
        </p:nvGrpSpPr>
        <p:grpSpPr>
          <a:xfrm>
            <a:off x="3711237" y="1516820"/>
            <a:ext cx="1991577" cy="3371666"/>
            <a:chOff x="3825370" y="1112469"/>
            <a:chExt cx="1991577" cy="3371666"/>
          </a:xfrm>
        </p:grpSpPr>
        <p:sp>
          <p:nvSpPr>
            <p:cNvPr id="9" name="Rectangle 8">
              <a:extLst>
                <a:ext uri="{FF2B5EF4-FFF2-40B4-BE49-F238E27FC236}">
                  <a16:creationId xmlns:a16="http://schemas.microsoft.com/office/drawing/2014/main" id="{B0243D1D-B373-4A16-88B9-74B0BC030597}"/>
                </a:ext>
              </a:extLst>
            </p:cNvPr>
            <p:cNvSpPr/>
            <p:nvPr/>
          </p:nvSpPr>
          <p:spPr>
            <a:xfrm>
              <a:off x="3825370" y="2069447"/>
              <a:ext cx="1490457" cy="968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rPr>
                <a:t>Staff development</a:t>
              </a:r>
              <a:endParaRPr lang="en-ZA" sz="1400" b="1" dirty="0">
                <a:solidFill>
                  <a:schemeClr val="accent1"/>
                </a:solidFill>
              </a:endParaRPr>
            </a:p>
          </p:txBody>
        </p:sp>
        <p:pic>
          <p:nvPicPr>
            <p:cNvPr id="14" name="Picture 13">
              <a:extLst>
                <a:ext uri="{FF2B5EF4-FFF2-40B4-BE49-F238E27FC236}">
                  <a16:creationId xmlns:a16="http://schemas.microsoft.com/office/drawing/2014/main" id="{7E85E411-A92E-49D7-87F7-5796AE1EE98C}"/>
                </a:ext>
              </a:extLst>
            </p:cNvPr>
            <p:cNvPicPr>
              <a:picLocks noChangeAspect="1"/>
            </p:cNvPicPr>
            <p:nvPr/>
          </p:nvPicPr>
          <p:blipFill>
            <a:blip r:embed="rId6">
              <a:duotone>
                <a:schemeClr val="bg2">
                  <a:shade val="45000"/>
                  <a:satMod val="135000"/>
                </a:schemeClr>
                <a:prstClr val="white"/>
              </a:duotone>
            </a:blip>
            <a:stretch>
              <a:fillRect/>
            </a:stretch>
          </p:blipFill>
          <p:spPr>
            <a:xfrm>
              <a:off x="3965026" y="1112469"/>
              <a:ext cx="1186854" cy="925296"/>
            </a:xfrm>
            <a:prstGeom prst="rect">
              <a:avLst/>
            </a:prstGeom>
          </p:spPr>
        </p:pic>
        <p:sp>
          <p:nvSpPr>
            <p:cNvPr id="30" name="Oval 29">
              <a:extLst>
                <a:ext uri="{FF2B5EF4-FFF2-40B4-BE49-F238E27FC236}">
                  <a16:creationId xmlns:a16="http://schemas.microsoft.com/office/drawing/2014/main" id="{7D95AC16-C10A-446A-8306-AC41CF6DEAC6}"/>
                </a:ext>
              </a:extLst>
            </p:cNvPr>
            <p:cNvSpPr/>
            <p:nvPr/>
          </p:nvSpPr>
          <p:spPr>
            <a:xfrm>
              <a:off x="4003212" y="3294928"/>
              <a:ext cx="101600" cy="1016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1" name="TextBox 30">
              <a:extLst>
                <a:ext uri="{FF2B5EF4-FFF2-40B4-BE49-F238E27FC236}">
                  <a16:creationId xmlns:a16="http://schemas.microsoft.com/office/drawing/2014/main" id="{AED647DB-B5AF-4FFE-B7CF-D422BD7E3DC0}"/>
                </a:ext>
              </a:extLst>
            </p:cNvPr>
            <p:cNvSpPr txBox="1"/>
            <p:nvPr/>
          </p:nvSpPr>
          <p:spPr>
            <a:xfrm>
              <a:off x="4080622" y="3201300"/>
              <a:ext cx="1260000" cy="1169551"/>
            </a:xfrm>
            <a:prstGeom prst="rect">
              <a:avLst/>
            </a:prstGeom>
            <a:noFill/>
          </p:spPr>
          <p:txBody>
            <a:bodyPr wrap="square" rtlCol="0">
              <a:spAutoFit/>
            </a:bodyPr>
            <a:lstStyle/>
            <a:p>
              <a:r>
                <a:rPr lang="en-US" sz="1400" b="1" dirty="0">
                  <a:solidFill>
                    <a:schemeClr val="tx2">
                      <a:lumMod val="60000"/>
                      <a:lumOff val="40000"/>
                    </a:schemeClr>
                  </a:solidFill>
                </a:rPr>
                <a:t>Cohort 1 </a:t>
              </a:r>
              <a:r>
                <a:rPr lang="en-US" sz="1400" dirty="0">
                  <a:solidFill>
                    <a:schemeClr val="tx2">
                      <a:lumMod val="60000"/>
                      <a:lumOff val="40000"/>
                    </a:schemeClr>
                  </a:solidFill>
                </a:rPr>
                <a:t>– E</a:t>
              </a:r>
              <a:r>
                <a:rPr lang="en-US" sz="1400" baseline="30000" dirty="0">
                  <a:solidFill>
                    <a:schemeClr val="tx2">
                      <a:lumMod val="60000"/>
                      <a:lumOff val="40000"/>
                    </a:schemeClr>
                  </a:solidFill>
                </a:rPr>
                <a:t>3</a:t>
              </a:r>
              <a:r>
                <a:rPr lang="en-US" sz="1400" dirty="0">
                  <a:solidFill>
                    <a:schemeClr val="tx2">
                      <a:lumMod val="60000"/>
                      <a:lumOff val="40000"/>
                    </a:schemeClr>
                  </a:solidFill>
                </a:rPr>
                <a:t> team provides bespoke support</a:t>
              </a:r>
              <a:endParaRPr lang="en-ZA" sz="1400" dirty="0">
                <a:solidFill>
                  <a:schemeClr val="tx2">
                    <a:lumMod val="60000"/>
                    <a:lumOff val="40000"/>
                  </a:schemeClr>
                </a:solidFill>
              </a:endParaRPr>
            </a:p>
          </p:txBody>
        </p:sp>
        <p:sp>
          <p:nvSpPr>
            <p:cNvPr id="32" name="Oval 31">
              <a:extLst>
                <a:ext uri="{FF2B5EF4-FFF2-40B4-BE49-F238E27FC236}">
                  <a16:creationId xmlns:a16="http://schemas.microsoft.com/office/drawing/2014/main" id="{EC3107D7-527C-413D-84A6-0C5A2AFBE1AB}"/>
                </a:ext>
              </a:extLst>
            </p:cNvPr>
            <p:cNvSpPr/>
            <p:nvPr/>
          </p:nvSpPr>
          <p:spPr>
            <a:xfrm>
              <a:off x="5709761" y="3294928"/>
              <a:ext cx="101600" cy="1016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Oval 33">
              <a:extLst>
                <a:ext uri="{FF2B5EF4-FFF2-40B4-BE49-F238E27FC236}">
                  <a16:creationId xmlns:a16="http://schemas.microsoft.com/office/drawing/2014/main" id="{099D53DC-2BAE-4CAA-AA77-F31A883E5301}"/>
                </a:ext>
              </a:extLst>
            </p:cNvPr>
            <p:cNvSpPr/>
            <p:nvPr/>
          </p:nvSpPr>
          <p:spPr>
            <a:xfrm>
              <a:off x="5715347" y="3735275"/>
              <a:ext cx="101600" cy="1016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5" name="Oval 34">
              <a:extLst>
                <a:ext uri="{FF2B5EF4-FFF2-40B4-BE49-F238E27FC236}">
                  <a16:creationId xmlns:a16="http://schemas.microsoft.com/office/drawing/2014/main" id="{C1E80083-433A-4DA6-A4F9-E7F8DC2FFFC2}"/>
                </a:ext>
              </a:extLst>
            </p:cNvPr>
            <p:cNvSpPr/>
            <p:nvPr/>
          </p:nvSpPr>
          <p:spPr>
            <a:xfrm>
              <a:off x="5709761" y="4382535"/>
              <a:ext cx="101600" cy="1016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49" name="Group 48">
            <a:extLst>
              <a:ext uri="{FF2B5EF4-FFF2-40B4-BE49-F238E27FC236}">
                <a16:creationId xmlns:a16="http://schemas.microsoft.com/office/drawing/2014/main" id="{914C8396-71DA-488C-8242-1F52171E0E7D}"/>
              </a:ext>
            </a:extLst>
          </p:cNvPr>
          <p:cNvGrpSpPr/>
          <p:nvPr/>
        </p:nvGrpSpPr>
        <p:grpSpPr>
          <a:xfrm>
            <a:off x="5682813" y="1516820"/>
            <a:ext cx="1935518" cy="3904713"/>
            <a:chOff x="5582392" y="1112469"/>
            <a:chExt cx="1935518" cy="3904713"/>
          </a:xfrm>
        </p:grpSpPr>
        <p:sp>
          <p:nvSpPr>
            <p:cNvPr id="10" name="Rectangle 9">
              <a:extLst>
                <a:ext uri="{FF2B5EF4-FFF2-40B4-BE49-F238E27FC236}">
                  <a16:creationId xmlns:a16="http://schemas.microsoft.com/office/drawing/2014/main" id="{00EDD5AD-C5C8-4263-B17A-70BB3A82E05B}"/>
                </a:ext>
              </a:extLst>
            </p:cNvPr>
            <p:cNvSpPr/>
            <p:nvPr/>
          </p:nvSpPr>
          <p:spPr>
            <a:xfrm>
              <a:off x="5582392" y="2069447"/>
              <a:ext cx="1490457" cy="968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rPr>
                <a:t>Observation</a:t>
              </a:r>
              <a:endParaRPr lang="en-ZA" sz="1400" b="1" dirty="0">
                <a:solidFill>
                  <a:schemeClr val="accent1"/>
                </a:solidFill>
              </a:endParaRPr>
            </a:p>
          </p:txBody>
        </p:sp>
        <p:pic>
          <p:nvPicPr>
            <p:cNvPr id="11" name="Picture 10">
              <a:extLst>
                <a:ext uri="{FF2B5EF4-FFF2-40B4-BE49-F238E27FC236}">
                  <a16:creationId xmlns:a16="http://schemas.microsoft.com/office/drawing/2014/main" id="{6CFB8E75-DCF8-4C5A-BEAC-4C9EA29AD1CE}"/>
                </a:ext>
              </a:extLst>
            </p:cNvPr>
            <p:cNvPicPr>
              <a:picLocks noChangeAspect="1"/>
            </p:cNvPicPr>
            <p:nvPr/>
          </p:nvPicPr>
          <p:blipFill>
            <a:blip r:embed="rId7">
              <a:duotone>
                <a:schemeClr val="bg2">
                  <a:shade val="45000"/>
                  <a:satMod val="135000"/>
                </a:schemeClr>
                <a:prstClr val="white"/>
              </a:duotone>
            </a:blip>
            <a:stretch>
              <a:fillRect/>
            </a:stretch>
          </p:blipFill>
          <p:spPr>
            <a:xfrm>
              <a:off x="5769590" y="1112469"/>
              <a:ext cx="987124" cy="1017789"/>
            </a:xfrm>
            <a:prstGeom prst="rect">
              <a:avLst/>
            </a:prstGeom>
          </p:spPr>
        </p:pic>
        <p:sp>
          <p:nvSpPr>
            <p:cNvPr id="33" name="TextBox 32">
              <a:extLst>
                <a:ext uri="{FF2B5EF4-FFF2-40B4-BE49-F238E27FC236}">
                  <a16:creationId xmlns:a16="http://schemas.microsoft.com/office/drawing/2014/main" id="{6D03C2D0-AF6D-49C3-98E1-DE3962AEE141}"/>
                </a:ext>
              </a:extLst>
            </p:cNvPr>
            <p:cNvSpPr txBox="1"/>
            <p:nvPr/>
          </p:nvSpPr>
          <p:spPr>
            <a:xfrm>
              <a:off x="5787171" y="3201300"/>
              <a:ext cx="1260000" cy="1815882"/>
            </a:xfrm>
            <a:prstGeom prst="rect">
              <a:avLst/>
            </a:prstGeom>
            <a:noFill/>
          </p:spPr>
          <p:txBody>
            <a:bodyPr wrap="square" rtlCol="0">
              <a:spAutoFit/>
            </a:bodyPr>
            <a:lstStyle/>
            <a:p>
              <a:r>
                <a:rPr lang="en-US" sz="1400" b="1" dirty="0">
                  <a:solidFill>
                    <a:schemeClr val="tx2">
                      <a:lumMod val="60000"/>
                      <a:lumOff val="40000"/>
                    </a:schemeClr>
                  </a:solidFill>
                </a:rPr>
                <a:t>Cohort 1 </a:t>
              </a:r>
              <a:r>
                <a:rPr lang="en-US" sz="1400" dirty="0">
                  <a:solidFill>
                    <a:schemeClr val="tx2">
                      <a:lumMod val="60000"/>
                      <a:lumOff val="40000"/>
                    </a:schemeClr>
                  </a:solidFill>
                </a:rPr>
                <a:t>– E</a:t>
              </a:r>
              <a:r>
                <a:rPr lang="en-US" sz="1400" baseline="30000" dirty="0">
                  <a:solidFill>
                    <a:schemeClr val="tx2">
                      <a:lumMod val="60000"/>
                      <a:lumOff val="40000"/>
                    </a:schemeClr>
                  </a:solidFill>
                </a:rPr>
                <a:t>3</a:t>
              </a:r>
              <a:r>
                <a:rPr lang="en-US" sz="1400" dirty="0">
                  <a:solidFill>
                    <a:schemeClr val="tx2">
                      <a:lumMod val="60000"/>
                      <a:lumOff val="40000"/>
                    </a:schemeClr>
                  </a:solidFill>
                </a:rPr>
                <a:t> team</a:t>
              </a:r>
            </a:p>
            <a:p>
              <a:r>
                <a:rPr lang="en-US" sz="1400" b="1" dirty="0">
                  <a:solidFill>
                    <a:schemeClr val="tx2">
                      <a:lumMod val="60000"/>
                      <a:lumOff val="40000"/>
                    </a:schemeClr>
                  </a:solidFill>
                </a:rPr>
                <a:t>Cohort 2- </a:t>
              </a:r>
              <a:r>
                <a:rPr lang="en-US" sz="1400" dirty="0">
                  <a:solidFill>
                    <a:schemeClr val="tx2">
                      <a:lumMod val="60000"/>
                      <a:lumOff val="40000"/>
                    </a:schemeClr>
                  </a:solidFill>
                </a:rPr>
                <a:t>DBE Master Trainers</a:t>
              </a:r>
            </a:p>
            <a:p>
              <a:r>
                <a:rPr lang="en-US" sz="1400" b="1" dirty="0">
                  <a:solidFill>
                    <a:schemeClr val="tx2">
                      <a:lumMod val="60000"/>
                      <a:lumOff val="40000"/>
                    </a:schemeClr>
                  </a:solidFill>
                </a:rPr>
                <a:t>Cohort 3-</a:t>
              </a:r>
              <a:r>
                <a:rPr lang="en-US" sz="1400" dirty="0">
                  <a:solidFill>
                    <a:schemeClr val="tx2">
                      <a:lumMod val="60000"/>
                      <a:lumOff val="40000"/>
                    </a:schemeClr>
                  </a:solidFill>
                </a:rPr>
                <a:t> On-line guidance</a:t>
              </a:r>
              <a:endParaRPr lang="en-ZA" sz="1400" dirty="0">
                <a:solidFill>
                  <a:schemeClr val="tx2">
                    <a:lumMod val="60000"/>
                    <a:lumOff val="40000"/>
                  </a:schemeClr>
                </a:solidFill>
              </a:endParaRPr>
            </a:p>
          </p:txBody>
        </p:sp>
        <p:sp>
          <p:nvSpPr>
            <p:cNvPr id="36" name="Oval 35">
              <a:extLst>
                <a:ext uri="{FF2B5EF4-FFF2-40B4-BE49-F238E27FC236}">
                  <a16:creationId xmlns:a16="http://schemas.microsoft.com/office/drawing/2014/main" id="{E6F0D359-4ABD-4D3C-8F35-7EA2FCC84E2A}"/>
                </a:ext>
              </a:extLst>
            </p:cNvPr>
            <p:cNvSpPr/>
            <p:nvPr/>
          </p:nvSpPr>
          <p:spPr>
            <a:xfrm>
              <a:off x="7416310" y="3294928"/>
              <a:ext cx="101600" cy="1016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50" name="Group 49">
            <a:extLst>
              <a:ext uri="{FF2B5EF4-FFF2-40B4-BE49-F238E27FC236}">
                <a16:creationId xmlns:a16="http://schemas.microsoft.com/office/drawing/2014/main" id="{8CDE2116-5451-4BD9-8C06-BC08E9C140C9}"/>
              </a:ext>
            </a:extLst>
          </p:cNvPr>
          <p:cNvGrpSpPr/>
          <p:nvPr/>
        </p:nvGrpSpPr>
        <p:grpSpPr>
          <a:xfrm>
            <a:off x="7598330" y="1516820"/>
            <a:ext cx="1490457" cy="3789720"/>
            <a:chOff x="7339414" y="1012018"/>
            <a:chExt cx="1490457" cy="3789720"/>
          </a:xfrm>
        </p:grpSpPr>
        <p:sp>
          <p:nvSpPr>
            <p:cNvPr id="8" name="Rectangle 7">
              <a:extLst>
                <a:ext uri="{FF2B5EF4-FFF2-40B4-BE49-F238E27FC236}">
                  <a16:creationId xmlns:a16="http://schemas.microsoft.com/office/drawing/2014/main" id="{2085A91B-77AE-4C67-A3E7-4330DCA0DAB5}"/>
                </a:ext>
              </a:extLst>
            </p:cNvPr>
            <p:cNvSpPr/>
            <p:nvPr/>
          </p:nvSpPr>
          <p:spPr>
            <a:xfrm>
              <a:off x="7339414" y="2069447"/>
              <a:ext cx="1490457" cy="968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rPr>
                <a:t>School development process</a:t>
              </a:r>
              <a:endParaRPr lang="en-ZA" sz="1400" b="1" dirty="0">
                <a:solidFill>
                  <a:schemeClr val="accent1"/>
                </a:solidFill>
              </a:endParaRPr>
            </a:p>
          </p:txBody>
        </p:sp>
        <p:pic>
          <p:nvPicPr>
            <p:cNvPr id="15" name="Picture 14">
              <a:extLst>
                <a:ext uri="{FF2B5EF4-FFF2-40B4-BE49-F238E27FC236}">
                  <a16:creationId xmlns:a16="http://schemas.microsoft.com/office/drawing/2014/main" id="{4DE8BE7A-2E8F-4E1E-B7EC-A3AE51B9DEE1}"/>
                </a:ext>
              </a:extLst>
            </p:cNvPr>
            <p:cNvPicPr>
              <a:picLocks noChangeAspect="1"/>
            </p:cNvPicPr>
            <p:nvPr/>
          </p:nvPicPr>
          <p:blipFill rotWithShape="1">
            <a:blip r:embed="rId8">
              <a:duotone>
                <a:schemeClr val="bg2">
                  <a:shade val="45000"/>
                  <a:satMod val="135000"/>
                </a:schemeClr>
                <a:prstClr val="white"/>
              </a:duotone>
            </a:blip>
            <a:srcRect l="1025" r="8760"/>
            <a:stretch/>
          </p:blipFill>
          <p:spPr>
            <a:xfrm>
              <a:off x="7470047" y="1012018"/>
              <a:ext cx="1160486" cy="1126198"/>
            </a:xfrm>
            <a:prstGeom prst="rect">
              <a:avLst/>
            </a:prstGeom>
          </p:spPr>
        </p:pic>
        <p:sp>
          <p:nvSpPr>
            <p:cNvPr id="37" name="TextBox 36">
              <a:extLst>
                <a:ext uri="{FF2B5EF4-FFF2-40B4-BE49-F238E27FC236}">
                  <a16:creationId xmlns:a16="http://schemas.microsoft.com/office/drawing/2014/main" id="{300BD49C-9BA2-48BE-BAD0-56C7829DA129}"/>
                </a:ext>
              </a:extLst>
            </p:cNvPr>
            <p:cNvSpPr txBox="1"/>
            <p:nvPr/>
          </p:nvSpPr>
          <p:spPr>
            <a:xfrm>
              <a:off x="7493720" y="3201300"/>
              <a:ext cx="1260000" cy="1600438"/>
            </a:xfrm>
            <a:prstGeom prst="rect">
              <a:avLst/>
            </a:prstGeom>
            <a:noFill/>
          </p:spPr>
          <p:txBody>
            <a:bodyPr wrap="square" rtlCol="0">
              <a:spAutoFit/>
            </a:bodyPr>
            <a:lstStyle/>
            <a:p>
              <a:r>
                <a:rPr lang="en-US" sz="1400" b="1" dirty="0">
                  <a:solidFill>
                    <a:schemeClr val="tx2">
                      <a:lumMod val="60000"/>
                      <a:lumOff val="40000"/>
                    </a:schemeClr>
                  </a:solidFill>
                </a:rPr>
                <a:t>Cohort 1 </a:t>
              </a:r>
              <a:r>
                <a:rPr lang="en-US" sz="1400" dirty="0">
                  <a:solidFill>
                    <a:schemeClr val="tx2">
                      <a:lumMod val="60000"/>
                      <a:lumOff val="40000"/>
                    </a:schemeClr>
                  </a:solidFill>
                </a:rPr>
                <a:t>– E</a:t>
              </a:r>
              <a:r>
                <a:rPr lang="en-US" sz="1400" baseline="30000" dirty="0">
                  <a:solidFill>
                    <a:schemeClr val="tx2">
                      <a:lumMod val="60000"/>
                      <a:lumOff val="40000"/>
                    </a:schemeClr>
                  </a:solidFill>
                </a:rPr>
                <a:t>3</a:t>
              </a:r>
              <a:r>
                <a:rPr lang="en-US" sz="1400" dirty="0">
                  <a:solidFill>
                    <a:schemeClr val="tx2">
                      <a:lumMod val="60000"/>
                      <a:lumOff val="40000"/>
                    </a:schemeClr>
                  </a:solidFill>
                </a:rPr>
                <a:t> team</a:t>
              </a:r>
            </a:p>
            <a:p>
              <a:r>
                <a:rPr lang="en-US" sz="1400" dirty="0">
                  <a:solidFill>
                    <a:schemeClr val="tx2">
                      <a:lumMod val="60000"/>
                      <a:lumOff val="40000"/>
                    </a:schemeClr>
                  </a:solidFill>
                </a:rPr>
                <a:t>Provides training for teachers and SMTs for co-involvement</a:t>
              </a:r>
              <a:endParaRPr lang="en-ZA" sz="1400" dirty="0">
                <a:solidFill>
                  <a:schemeClr val="tx2">
                    <a:lumMod val="60000"/>
                    <a:lumOff val="40000"/>
                  </a:schemeClr>
                </a:solidFill>
              </a:endParaRPr>
            </a:p>
          </p:txBody>
        </p:sp>
      </p:grpSp>
      <p:grpSp>
        <p:nvGrpSpPr>
          <p:cNvPr id="51" name="Group 50">
            <a:extLst>
              <a:ext uri="{FF2B5EF4-FFF2-40B4-BE49-F238E27FC236}">
                <a16:creationId xmlns:a16="http://schemas.microsoft.com/office/drawing/2014/main" id="{219D39EA-02BE-4C4B-B492-1DD505840602}"/>
              </a:ext>
            </a:extLst>
          </p:cNvPr>
          <p:cNvGrpSpPr/>
          <p:nvPr/>
        </p:nvGrpSpPr>
        <p:grpSpPr>
          <a:xfrm>
            <a:off x="9068786" y="1516820"/>
            <a:ext cx="1490457" cy="4000101"/>
            <a:chOff x="9096436" y="1017081"/>
            <a:chExt cx="1490457" cy="4000101"/>
          </a:xfrm>
        </p:grpSpPr>
        <p:sp>
          <p:nvSpPr>
            <p:cNvPr id="6" name="Rectangle 5">
              <a:extLst>
                <a:ext uri="{FF2B5EF4-FFF2-40B4-BE49-F238E27FC236}">
                  <a16:creationId xmlns:a16="http://schemas.microsoft.com/office/drawing/2014/main" id="{8F320946-0331-401E-A9D7-64CC4D5DC64D}"/>
                </a:ext>
              </a:extLst>
            </p:cNvPr>
            <p:cNvSpPr/>
            <p:nvPr/>
          </p:nvSpPr>
          <p:spPr>
            <a:xfrm>
              <a:off x="9096436" y="2069447"/>
              <a:ext cx="1490457" cy="968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rPr>
                <a:t>Professional learning communities</a:t>
              </a:r>
              <a:endParaRPr lang="en-ZA" sz="1400" b="1" dirty="0">
                <a:solidFill>
                  <a:schemeClr val="accent1"/>
                </a:solidFill>
              </a:endParaRPr>
            </a:p>
          </p:txBody>
        </p:sp>
        <p:pic>
          <p:nvPicPr>
            <p:cNvPr id="17" name="Picture 16">
              <a:extLst>
                <a:ext uri="{FF2B5EF4-FFF2-40B4-BE49-F238E27FC236}">
                  <a16:creationId xmlns:a16="http://schemas.microsoft.com/office/drawing/2014/main" id="{E482C472-E40A-4E23-AB8A-3B840D219FD9}"/>
                </a:ext>
              </a:extLst>
            </p:cNvPr>
            <p:cNvPicPr>
              <a:picLocks noChangeAspect="1"/>
            </p:cNvPicPr>
            <p:nvPr/>
          </p:nvPicPr>
          <p:blipFill>
            <a:blip r:embed="rId9">
              <a:duotone>
                <a:schemeClr val="bg2">
                  <a:shade val="45000"/>
                  <a:satMod val="135000"/>
                </a:schemeClr>
                <a:prstClr val="white"/>
              </a:duotone>
            </a:blip>
            <a:stretch>
              <a:fillRect/>
            </a:stretch>
          </p:blipFill>
          <p:spPr>
            <a:xfrm>
              <a:off x="9300363" y="1017081"/>
              <a:ext cx="1082601" cy="1026171"/>
            </a:xfrm>
            <a:prstGeom prst="rect">
              <a:avLst/>
            </a:prstGeom>
          </p:spPr>
        </p:pic>
        <p:sp>
          <p:nvSpPr>
            <p:cNvPr id="38" name="Oval 37">
              <a:extLst>
                <a:ext uri="{FF2B5EF4-FFF2-40B4-BE49-F238E27FC236}">
                  <a16:creationId xmlns:a16="http://schemas.microsoft.com/office/drawing/2014/main" id="{37725243-0670-4F44-91E9-63DE9F0EE8AE}"/>
                </a:ext>
              </a:extLst>
            </p:cNvPr>
            <p:cNvSpPr/>
            <p:nvPr/>
          </p:nvSpPr>
          <p:spPr>
            <a:xfrm>
              <a:off x="9122859" y="3294928"/>
              <a:ext cx="101600" cy="1016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9" name="TextBox 38">
              <a:extLst>
                <a:ext uri="{FF2B5EF4-FFF2-40B4-BE49-F238E27FC236}">
                  <a16:creationId xmlns:a16="http://schemas.microsoft.com/office/drawing/2014/main" id="{D6854498-6235-4A5F-9740-5E7BA52A60AB}"/>
                </a:ext>
              </a:extLst>
            </p:cNvPr>
            <p:cNvSpPr txBox="1"/>
            <p:nvPr/>
          </p:nvSpPr>
          <p:spPr>
            <a:xfrm>
              <a:off x="9200269" y="3201300"/>
              <a:ext cx="1260000" cy="1815882"/>
            </a:xfrm>
            <a:prstGeom prst="rect">
              <a:avLst/>
            </a:prstGeom>
            <a:noFill/>
          </p:spPr>
          <p:txBody>
            <a:bodyPr wrap="square" rtlCol="0">
              <a:spAutoFit/>
            </a:bodyPr>
            <a:lstStyle/>
            <a:p>
              <a:r>
                <a:rPr lang="en-US" sz="1400" b="1" dirty="0">
                  <a:solidFill>
                    <a:schemeClr val="tx2">
                      <a:lumMod val="60000"/>
                      <a:lumOff val="40000"/>
                    </a:schemeClr>
                  </a:solidFill>
                </a:rPr>
                <a:t>Cohort 1 </a:t>
              </a:r>
              <a:r>
                <a:rPr lang="en-US" sz="1400" dirty="0">
                  <a:solidFill>
                    <a:schemeClr val="tx2">
                      <a:lumMod val="60000"/>
                      <a:lumOff val="40000"/>
                    </a:schemeClr>
                  </a:solidFill>
                </a:rPr>
                <a:t>– E</a:t>
              </a:r>
              <a:r>
                <a:rPr lang="en-US" sz="1400" baseline="30000" dirty="0">
                  <a:solidFill>
                    <a:schemeClr val="tx2">
                      <a:lumMod val="60000"/>
                      <a:lumOff val="40000"/>
                    </a:schemeClr>
                  </a:solidFill>
                </a:rPr>
                <a:t>3</a:t>
              </a:r>
              <a:r>
                <a:rPr lang="en-US" sz="1400" dirty="0">
                  <a:solidFill>
                    <a:schemeClr val="tx2">
                      <a:lumMod val="60000"/>
                      <a:lumOff val="40000"/>
                    </a:schemeClr>
                  </a:solidFill>
                </a:rPr>
                <a:t> team</a:t>
              </a:r>
            </a:p>
            <a:p>
              <a:r>
                <a:rPr lang="en-US" sz="1400" b="1" dirty="0">
                  <a:solidFill>
                    <a:schemeClr val="tx2">
                      <a:lumMod val="60000"/>
                      <a:lumOff val="40000"/>
                    </a:schemeClr>
                  </a:solidFill>
                </a:rPr>
                <a:t>Cohort 2- </a:t>
              </a:r>
              <a:r>
                <a:rPr lang="en-US" sz="1400" dirty="0">
                  <a:solidFill>
                    <a:schemeClr val="tx2">
                      <a:lumMod val="60000"/>
                      <a:lumOff val="40000"/>
                    </a:schemeClr>
                  </a:solidFill>
                </a:rPr>
                <a:t>DBE Master Trainers</a:t>
              </a:r>
            </a:p>
            <a:p>
              <a:r>
                <a:rPr lang="en-US" sz="1400" b="1" dirty="0">
                  <a:solidFill>
                    <a:schemeClr val="tx2">
                      <a:lumMod val="60000"/>
                      <a:lumOff val="40000"/>
                    </a:schemeClr>
                  </a:solidFill>
                </a:rPr>
                <a:t>Cohort 3-</a:t>
              </a:r>
              <a:r>
                <a:rPr lang="en-US" sz="1400" dirty="0">
                  <a:solidFill>
                    <a:schemeClr val="tx2">
                      <a:lumMod val="60000"/>
                      <a:lumOff val="40000"/>
                    </a:schemeClr>
                  </a:solidFill>
                </a:rPr>
                <a:t> On-line guidance</a:t>
              </a:r>
              <a:endParaRPr lang="en-ZA" sz="1400" dirty="0">
                <a:solidFill>
                  <a:schemeClr val="tx2">
                    <a:lumMod val="60000"/>
                    <a:lumOff val="40000"/>
                  </a:schemeClr>
                </a:solidFill>
              </a:endParaRPr>
            </a:p>
          </p:txBody>
        </p:sp>
        <p:sp>
          <p:nvSpPr>
            <p:cNvPr id="40" name="Oval 39">
              <a:extLst>
                <a:ext uri="{FF2B5EF4-FFF2-40B4-BE49-F238E27FC236}">
                  <a16:creationId xmlns:a16="http://schemas.microsoft.com/office/drawing/2014/main" id="{2B002771-3FF0-42F9-99D7-71A1FCBA4A17}"/>
                </a:ext>
              </a:extLst>
            </p:cNvPr>
            <p:cNvSpPr/>
            <p:nvPr/>
          </p:nvSpPr>
          <p:spPr>
            <a:xfrm>
              <a:off x="9122859" y="3735275"/>
              <a:ext cx="101600" cy="1016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1" name="Oval 40">
              <a:extLst>
                <a:ext uri="{FF2B5EF4-FFF2-40B4-BE49-F238E27FC236}">
                  <a16:creationId xmlns:a16="http://schemas.microsoft.com/office/drawing/2014/main" id="{F2E515C8-AF01-4486-AC17-073FCE4D656A}"/>
                </a:ext>
              </a:extLst>
            </p:cNvPr>
            <p:cNvSpPr/>
            <p:nvPr/>
          </p:nvSpPr>
          <p:spPr>
            <a:xfrm>
              <a:off x="9122859" y="4382535"/>
              <a:ext cx="101600" cy="1016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52" name="Group 51">
            <a:extLst>
              <a:ext uri="{FF2B5EF4-FFF2-40B4-BE49-F238E27FC236}">
                <a16:creationId xmlns:a16="http://schemas.microsoft.com/office/drawing/2014/main" id="{4F302ED3-4772-4475-B329-033A3314CB40}"/>
              </a:ext>
            </a:extLst>
          </p:cNvPr>
          <p:cNvGrpSpPr/>
          <p:nvPr/>
        </p:nvGrpSpPr>
        <p:grpSpPr>
          <a:xfrm>
            <a:off x="10539243" y="1592630"/>
            <a:ext cx="1490457" cy="3358833"/>
            <a:chOff x="10853460" y="1012018"/>
            <a:chExt cx="1490457" cy="3358833"/>
          </a:xfrm>
        </p:grpSpPr>
        <p:sp>
          <p:nvSpPr>
            <p:cNvPr id="7" name="Rectangle 6">
              <a:extLst>
                <a:ext uri="{FF2B5EF4-FFF2-40B4-BE49-F238E27FC236}">
                  <a16:creationId xmlns:a16="http://schemas.microsoft.com/office/drawing/2014/main" id="{A41E6281-5FFF-44CD-82D5-C8302918F392}"/>
                </a:ext>
              </a:extLst>
            </p:cNvPr>
            <p:cNvSpPr/>
            <p:nvPr/>
          </p:nvSpPr>
          <p:spPr>
            <a:xfrm>
              <a:off x="10853460" y="2069447"/>
              <a:ext cx="1490457" cy="968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rPr>
                <a:t>SMT Action Research</a:t>
              </a:r>
              <a:endParaRPr lang="en-ZA" sz="1400" b="1" dirty="0">
                <a:solidFill>
                  <a:schemeClr val="accent1"/>
                </a:solidFill>
              </a:endParaRPr>
            </a:p>
          </p:txBody>
        </p:sp>
        <p:pic>
          <p:nvPicPr>
            <p:cNvPr id="16" name="Picture 15">
              <a:extLst>
                <a:ext uri="{FF2B5EF4-FFF2-40B4-BE49-F238E27FC236}">
                  <a16:creationId xmlns:a16="http://schemas.microsoft.com/office/drawing/2014/main" id="{744C690C-6570-4C9E-8C65-3AA3C7AE79DC}"/>
                </a:ext>
              </a:extLst>
            </p:cNvPr>
            <p:cNvPicPr>
              <a:picLocks noChangeAspect="1"/>
            </p:cNvPicPr>
            <p:nvPr/>
          </p:nvPicPr>
          <p:blipFill>
            <a:blip r:embed="rId10">
              <a:duotone>
                <a:schemeClr val="bg2">
                  <a:shade val="45000"/>
                  <a:satMod val="135000"/>
                </a:schemeClr>
                <a:prstClr val="white"/>
              </a:duotone>
            </a:blip>
            <a:stretch>
              <a:fillRect/>
            </a:stretch>
          </p:blipFill>
          <p:spPr>
            <a:xfrm>
              <a:off x="11086015" y="1012018"/>
              <a:ext cx="899690" cy="1317656"/>
            </a:xfrm>
            <a:prstGeom prst="rect">
              <a:avLst/>
            </a:prstGeom>
          </p:spPr>
        </p:pic>
        <p:sp>
          <p:nvSpPr>
            <p:cNvPr id="42" name="Oval 41">
              <a:extLst>
                <a:ext uri="{FF2B5EF4-FFF2-40B4-BE49-F238E27FC236}">
                  <a16:creationId xmlns:a16="http://schemas.microsoft.com/office/drawing/2014/main" id="{42F1A4BC-4140-44EF-9CFE-11F25E63D97B}"/>
                </a:ext>
              </a:extLst>
            </p:cNvPr>
            <p:cNvSpPr/>
            <p:nvPr/>
          </p:nvSpPr>
          <p:spPr>
            <a:xfrm>
              <a:off x="10878735" y="3294928"/>
              <a:ext cx="101600" cy="1016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3" name="TextBox 42">
              <a:extLst>
                <a:ext uri="{FF2B5EF4-FFF2-40B4-BE49-F238E27FC236}">
                  <a16:creationId xmlns:a16="http://schemas.microsoft.com/office/drawing/2014/main" id="{858D8179-D454-4775-AC62-FC3B548B3C5E}"/>
                </a:ext>
              </a:extLst>
            </p:cNvPr>
            <p:cNvSpPr txBox="1"/>
            <p:nvPr/>
          </p:nvSpPr>
          <p:spPr>
            <a:xfrm>
              <a:off x="10956145" y="3201300"/>
              <a:ext cx="1260000" cy="1169551"/>
            </a:xfrm>
            <a:prstGeom prst="rect">
              <a:avLst/>
            </a:prstGeom>
            <a:noFill/>
          </p:spPr>
          <p:txBody>
            <a:bodyPr wrap="square" rtlCol="0">
              <a:spAutoFit/>
            </a:bodyPr>
            <a:lstStyle/>
            <a:p>
              <a:r>
                <a:rPr lang="en-US" sz="1400" b="1" dirty="0">
                  <a:solidFill>
                    <a:schemeClr val="tx2">
                      <a:lumMod val="60000"/>
                      <a:lumOff val="40000"/>
                    </a:schemeClr>
                  </a:solidFill>
                </a:rPr>
                <a:t>Cohort 1 </a:t>
              </a:r>
              <a:r>
                <a:rPr lang="en-US" sz="1400" dirty="0">
                  <a:solidFill>
                    <a:schemeClr val="tx2">
                      <a:lumMod val="60000"/>
                      <a:lumOff val="40000"/>
                    </a:schemeClr>
                  </a:solidFill>
                </a:rPr>
                <a:t>– E</a:t>
              </a:r>
              <a:r>
                <a:rPr lang="en-US" sz="1400" baseline="30000" dirty="0">
                  <a:solidFill>
                    <a:schemeClr val="tx2">
                      <a:lumMod val="60000"/>
                      <a:lumOff val="40000"/>
                    </a:schemeClr>
                  </a:solidFill>
                </a:rPr>
                <a:t>3</a:t>
              </a:r>
              <a:r>
                <a:rPr lang="en-US" sz="1400" dirty="0">
                  <a:solidFill>
                    <a:schemeClr val="tx2">
                      <a:lumMod val="60000"/>
                      <a:lumOff val="40000"/>
                    </a:schemeClr>
                  </a:solidFill>
                </a:rPr>
                <a:t> team</a:t>
              </a:r>
            </a:p>
            <a:p>
              <a:r>
                <a:rPr lang="en-US" sz="1400" b="1" dirty="0">
                  <a:solidFill>
                    <a:schemeClr val="tx2">
                      <a:lumMod val="60000"/>
                      <a:lumOff val="40000"/>
                    </a:schemeClr>
                  </a:solidFill>
                </a:rPr>
                <a:t>Cohort 2- </a:t>
              </a:r>
              <a:r>
                <a:rPr lang="en-US" sz="1400" dirty="0">
                  <a:solidFill>
                    <a:schemeClr val="tx2">
                      <a:lumMod val="60000"/>
                      <a:lumOff val="40000"/>
                    </a:schemeClr>
                  </a:solidFill>
                </a:rPr>
                <a:t>DBE Master Trainers</a:t>
              </a:r>
            </a:p>
          </p:txBody>
        </p:sp>
        <p:sp>
          <p:nvSpPr>
            <p:cNvPr id="44" name="Oval 43">
              <a:extLst>
                <a:ext uri="{FF2B5EF4-FFF2-40B4-BE49-F238E27FC236}">
                  <a16:creationId xmlns:a16="http://schemas.microsoft.com/office/drawing/2014/main" id="{A6930C67-F143-41D5-95F5-E9C09FFAC433}"/>
                </a:ext>
              </a:extLst>
            </p:cNvPr>
            <p:cNvSpPr/>
            <p:nvPr/>
          </p:nvSpPr>
          <p:spPr>
            <a:xfrm>
              <a:off x="10878735" y="3735275"/>
              <a:ext cx="101600" cy="1016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45" name="Title 1">
            <a:extLst>
              <a:ext uri="{FF2B5EF4-FFF2-40B4-BE49-F238E27FC236}">
                <a16:creationId xmlns:a16="http://schemas.microsoft.com/office/drawing/2014/main" id="{2448DAE8-882D-420B-99A7-F3D3B5E9ED39}"/>
              </a:ext>
            </a:extLst>
          </p:cNvPr>
          <p:cNvSpPr>
            <a:spLocks noGrp="1"/>
          </p:cNvSpPr>
          <p:nvPr>
            <p:ph type="title"/>
          </p:nvPr>
        </p:nvSpPr>
        <p:spPr>
          <a:xfrm>
            <a:off x="585179" y="16919"/>
            <a:ext cx="9956799" cy="1125006"/>
          </a:xfrm>
        </p:spPr>
        <p:txBody>
          <a:bodyPr/>
          <a:lstStyle/>
          <a:p>
            <a:r>
              <a:rPr lang="en-US" dirty="0"/>
              <a:t>The DBE plan</a:t>
            </a:r>
            <a:endParaRPr lang="en-ZA" dirty="0"/>
          </a:p>
        </p:txBody>
      </p:sp>
      <p:cxnSp>
        <p:nvCxnSpPr>
          <p:cNvPr id="54" name="Straight Arrow Connector 53">
            <a:extLst>
              <a:ext uri="{FF2B5EF4-FFF2-40B4-BE49-F238E27FC236}">
                <a16:creationId xmlns:a16="http://schemas.microsoft.com/office/drawing/2014/main" id="{5A9E9EFD-FF68-48BB-86C2-729D8EC0FABC}"/>
              </a:ext>
            </a:extLst>
          </p:cNvPr>
          <p:cNvCxnSpPr/>
          <p:nvPr/>
        </p:nvCxnSpPr>
        <p:spPr>
          <a:xfrm flipH="1" flipV="1">
            <a:off x="1650022" y="4432646"/>
            <a:ext cx="4445978" cy="1558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Rectangle: Rounded Corners 54">
            <a:extLst>
              <a:ext uri="{FF2B5EF4-FFF2-40B4-BE49-F238E27FC236}">
                <a16:creationId xmlns:a16="http://schemas.microsoft.com/office/drawing/2014/main" id="{5E4C05DC-DF85-45A6-8C2A-F43DB10D596A}"/>
              </a:ext>
            </a:extLst>
          </p:cNvPr>
          <p:cNvSpPr/>
          <p:nvPr/>
        </p:nvSpPr>
        <p:spPr>
          <a:xfrm>
            <a:off x="6091328" y="5421533"/>
            <a:ext cx="3629435" cy="11840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Montserrat Medium" panose="00000600000000000000" pitchFamily="2" charset="0"/>
              </a:rPr>
              <a:t>You are here</a:t>
            </a:r>
            <a:endParaRPr lang="en-ZA" sz="3200" dirty="0">
              <a:latin typeface="Montserrat Medium" panose="00000600000000000000" pitchFamily="2" charset="0"/>
            </a:endParaRPr>
          </a:p>
        </p:txBody>
      </p:sp>
    </p:spTree>
    <p:extLst>
      <p:ext uri="{BB962C8B-B14F-4D97-AF65-F5344CB8AC3E}">
        <p14:creationId xmlns:p14="http://schemas.microsoft.com/office/powerpoint/2010/main" val="2390625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alpha val="94901"/>
          </a:schemeClr>
        </a:solidFill>
        <a:effectLst/>
      </p:bgPr>
    </p:bg>
    <p:spTree>
      <p:nvGrpSpPr>
        <p:cNvPr id="1" name="Shape 533"/>
        <p:cNvGrpSpPr/>
        <p:nvPr/>
      </p:nvGrpSpPr>
      <p:grpSpPr>
        <a:xfrm>
          <a:off x="0" y="0"/>
          <a:ext cx="0" cy="0"/>
          <a:chOff x="0" y="0"/>
          <a:chExt cx="0" cy="0"/>
        </a:xfrm>
      </p:grpSpPr>
      <p:sp>
        <p:nvSpPr>
          <p:cNvPr id="534" name="Google Shape;534;p15"/>
          <p:cNvSpPr/>
          <p:nvPr/>
        </p:nvSpPr>
        <p:spPr>
          <a:xfrm>
            <a:off x="578498" y="0"/>
            <a:ext cx="5517502" cy="68580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5" name="Google Shape;535;p15"/>
          <p:cNvSpPr/>
          <p:nvPr/>
        </p:nvSpPr>
        <p:spPr>
          <a:xfrm>
            <a:off x="6096000" y="0"/>
            <a:ext cx="6096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 name="Group 2">
            <a:extLst>
              <a:ext uri="{FF2B5EF4-FFF2-40B4-BE49-F238E27FC236}">
                <a16:creationId xmlns:a16="http://schemas.microsoft.com/office/drawing/2014/main" id="{35D7C4A1-8339-44C3-90DC-B547CCB13196}"/>
              </a:ext>
            </a:extLst>
          </p:cNvPr>
          <p:cNvGrpSpPr/>
          <p:nvPr/>
        </p:nvGrpSpPr>
        <p:grpSpPr>
          <a:xfrm>
            <a:off x="2220687" y="942392"/>
            <a:ext cx="6397686" cy="1828800"/>
            <a:chOff x="2220687" y="942392"/>
            <a:chExt cx="6397686" cy="1828800"/>
          </a:xfrm>
        </p:grpSpPr>
        <p:grpSp>
          <p:nvGrpSpPr>
            <p:cNvPr id="536" name="Google Shape;536;p15"/>
            <p:cNvGrpSpPr/>
            <p:nvPr/>
          </p:nvGrpSpPr>
          <p:grpSpPr>
            <a:xfrm>
              <a:off x="4052596" y="2183363"/>
              <a:ext cx="4077481" cy="587829"/>
              <a:chOff x="4052596" y="2183363"/>
              <a:chExt cx="4077481" cy="587829"/>
            </a:xfrm>
          </p:grpSpPr>
          <p:sp>
            <p:nvSpPr>
              <p:cNvPr id="537" name="Google Shape;537;p15"/>
              <p:cNvSpPr/>
              <p:nvPr/>
            </p:nvSpPr>
            <p:spPr>
              <a:xfrm rot="10800000">
                <a:off x="4052596" y="2183363"/>
                <a:ext cx="2043404" cy="587829"/>
              </a:xfrm>
              <a:prstGeom prst="rtTriangle">
                <a:avLst/>
              </a:prstGeom>
              <a:gradFill>
                <a:gsLst>
                  <a:gs pos="0">
                    <a:srgbClr val="000000">
                      <a:alpha val="0"/>
                    </a:srgbClr>
                  </a:gs>
                  <a:gs pos="3000">
                    <a:srgbClr val="000000">
                      <a:alpha val="0"/>
                    </a:srgbClr>
                  </a:gs>
                  <a:gs pos="100000">
                    <a:schemeClr val="dk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8" name="Google Shape;538;p15"/>
              <p:cNvSpPr/>
              <p:nvPr/>
            </p:nvSpPr>
            <p:spPr>
              <a:xfrm rot="10800000" flipH="1">
                <a:off x="6086673" y="2183363"/>
                <a:ext cx="2043404" cy="587829"/>
              </a:xfrm>
              <a:prstGeom prst="rtTriangle">
                <a:avLst/>
              </a:prstGeom>
              <a:gradFill>
                <a:gsLst>
                  <a:gs pos="0">
                    <a:srgbClr val="000000">
                      <a:alpha val="0"/>
                    </a:srgbClr>
                  </a:gs>
                  <a:gs pos="3000">
                    <a:srgbClr val="000000">
                      <a:alpha val="0"/>
                    </a:srgbClr>
                  </a:gs>
                  <a:gs pos="100000">
                    <a:srgbClr val="000000">
                      <a:alpha val="5372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39" name="Google Shape;539;p15"/>
            <p:cNvGrpSpPr/>
            <p:nvPr/>
          </p:nvGrpSpPr>
          <p:grpSpPr>
            <a:xfrm>
              <a:off x="2220687" y="942392"/>
              <a:ext cx="6397686" cy="1609530"/>
              <a:chOff x="2220687" y="942392"/>
              <a:chExt cx="6397686" cy="1609530"/>
            </a:xfrm>
          </p:grpSpPr>
          <p:grpSp>
            <p:nvGrpSpPr>
              <p:cNvPr id="540" name="Google Shape;540;p15"/>
              <p:cNvGrpSpPr/>
              <p:nvPr/>
            </p:nvGrpSpPr>
            <p:grpSpPr>
              <a:xfrm>
                <a:off x="2220687" y="942392"/>
                <a:ext cx="6397686" cy="1609530"/>
                <a:chOff x="2220687" y="942392"/>
                <a:chExt cx="6397686" cy="1609530"/>
              </a:xfrm>
            </p:grpSpPr>
            <p:grpSp>
              <p:nvGrpSpPr>
                <p:cNvPr id="541" name="Google Shape;541;p15"/>
                <p:cNvGrpSpPr/>
                <p:nvPr/>
              </p:nvGrpSpPr>
              <p:grpSpPr>
                <a:xfrm>
                  <a:off x="3582955" y="942392"/>
                  <a:ext cx="5035418" cy="1609530"/>
                  <a:chOff x="3582955" y="942392"/>
                  <a:chExt cx="5035418" cy="1609530"/>
                </a:xfrm>
              </p:grpSpPr>
              <p:sp>
                <p:nvSpPr>
                  <p:cNvPr id="542" name="Google Shape;542;p15"/>
                  <p:cNvSpPr/>
                  <p:nvPr/>
                </p:nvSpPr>
                <p:spPr>
                  <a:xfrm>
                    <a:off x="4052596" y="1278294"/>
                    <a:ext cx="4086809" cy="905069"/>
                  </a:xfrm>
                  <a:prstGeom prst="rect">
                    <a:avLst/>
                  </a:prstGeom>
                  <a:solidFill>
                    <a:schemeClr val="accent2"/>
                  </a:solidFill>
                  <a:ln w="12700" cap="flat" cmpd="sng">
                    <a:solidFill>
                      <a:srgbClr val="36447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43" name="Google Shape;543;p15"/>
                  <p:cNvGrpSpPr/>
                  <p:nvPr/>
                </p:nvGrpSpPr>
                <p:grpSpPr>
                  <a:xfrm>
                    <a:off x="3582955" y="942392"/>
                    <a:ext cx="556730" cy="1525554"/>
                    <a:chOff x="3582955" y="942392"/>
                    <a:chExt cx="556730" cy="1525554"/>
                  </a:xfrm>
                </p:grpSpPr>
                <p:sp>
                  <p:nvSpPr>
                    <p:cNvPr id="544" name="Google Shape;544;p15"/>
                    <p:cNvSpPr/>
                    <p:nvPr/>
                  </p:nvSpPr>
                  <p:spPr>
                    <a:xfrm>
                      <a:off x="3890865" y="1026368"/>
                      <a:ext cx="248820" cy="1441578"/>
                    </a:xfrm>
                    <a:prstGeom prst="ellipse">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5" name="Google Shape;545;p15"/>
                    <p:cNvSpPr/>
                    <p:nvPr/>
                  </p:nvSpPr>
                  <p:spPr>
                    <a:xfrm>
                      <a:off x="3582955" y="942392"/>
                      <a:ext cx="469641" cy="1525554"/>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46" name="Google Shape;546;p15"/>
                  <p:cNvGrpSpPr/>
                  <p:nvPr/>
                </p:nvGrpSpPr>
                <p:grpSpPr>
                  <a:xfrm>
                    <a:off x="8052316" y="1026368"/>
                    <a:ext cx="566057" cy="1525554"/>
                    <a:chOff x="8052316" y="1026368"/>
                    <a:chExt cx="566057" cy="1525554"/>
                  </a:xfrm>
                </p:grpSpPr>
                <p:sp>
                  <p:nvSpPr>
                    <p:cNvPr id="547" name="Google Shape;547;p15"/>
                    <p:cNvSpPr/>
                    <p:nvPr/>
                  </p:nvSpPr>
                  <p:spPr>
                    <a:xfrm>
                      <a:off x="8052316" y="1035699"/>
                      <a:ext cx="248820" cy="1441578"/>
                    </a:xfrm>
                    <a:prstGeom prst="ellipse">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8" name="Google Shape;548;p15"/>
                    <p:cNvSpPr/>
                    <p:nvPr/>
                  </p:nvSpPr>
                  <p:spPr>
                    <a:xfrm>
                      <a:off x="8148732" y="1026368"/>
                      <a:ext cx="469641" cy="1525554"/>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549" name="Google Shape;549;p15"/>
                <p:cNvSpPr txBox="1"/>
                <p:nvPr/>
              </p:nvSpPr>
              <p:spPr>
                <a:xfrm>
                  <a:off x="4165728" y="1296955"/>
                  <a:ext cx="3886588"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lt1"/>
                      </a:solidFill>
                      <a:latin typeface="Calibri"/>
                      <a:ea typeface="Calibri"/>
                      <a:cs typeface="Calibri"/>
                      <a:sym typeface="Calibri"/>
                    </a:rPr>
                    <a:t>Entrepreneurship</a:t>
                  </a:r>
                  <a:endParaRPr dirty="0"/>
                </a:p>
              </p:txBody>
            </p:sp>
            <p:grpSp>
              <p:nvGrpSpPr>
                <p:cNvPr id="550" name="Google Shape;550;p15"/>
                <p:cNvGrpSpPr/>
                <p:nvPr/>
              </p:nvGrpSpPr>
              <p:grpSpPr>
                <a:xfrm>
                  <a:off x="2220687" y="1278294"/>
                  <a:ext cx="1273240" cy="905069"/>
                  <a:chOff x="2220687" y="1278294"/>
                  <a:chExt cx="1273240" cy="905069"/>
                </a:xfrm>
              </p:grpSpPr>
              <p:grpSp>
                <p:nvGrpSpPr>
                  <p:cNvPr id="551" name="Google Shape;551;p15"/>
                  <p:cNvGrpSpPr/>
                  <p:nvPr/>
                </p:nvGrpSpPr>
                <p:grpSpPr>
                  <a:xfrm>
                    <a:off x="2220687" y="1278294"/>
                    <a:ext cx="1273240" cy="905069"/>
                    <a:chOff x="2220687" y="1278294"/>
                    <a:chExt cx="1273240" cy="905069"/>
                  </a:xfrm>
                </p:grpSpPr>
                <p:sp>
                  <p:nvSpPr>
                    <p:cNvPr id="552" name="Google Shape;552;p15"/>
                    <p:cNvSpPr/>
                    <p:nvPr/>
                  </p:nvSpPr>
                  <p:spPr>
                    <a:xfrm rot="5400000">
                      <a:off x="3246277" y="1586204"/>
                      <a:ext cx="290027" cy="20527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3" name="Google Shape;553;p15"/>
                    <p:cNvSpPr/>
                    <p:nvPr/>
                  </p:nvSpPr>
                  <p:spPr>
                    <a:xfrm>
                      <a:off x="2220687" y="1278294"/>
                      <a:ext cx="1062914" cy="9050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54" name="Google Shape;554;p15"/>
                  <p:cNvSpPr txBox="1"/>
                  <p:nvPr/>
                </p:nvSpPr>
                <p:spPr>
                  <a:xfrm>
                    <a:off x="2480003" y="1408922"/>
                    <a:ext cx="64614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accent2"/>
                        </a:solidFill>
                        <a:latin typeface="Calibri"/>
                        <a:ea typeface="Calibri"/>
                        <a:cs typeface="Calibri"/>
                        <a:sym typeface="Calibri"/>
                      </a:rPr>
                      <a:t>01</a:t>
                    </a:r>
                    <a:endParaRPr sz="1800" b="1">
                      <a:solidFill>
                        <a:schemeClr val="accent2"/>
                      </a:solidFill>
                      <a:latin typeface="Calibri"/>
                      <a:ea typeface="Calibri"/>
                      <a:cs typeface="Calibri"/>
                      <a:sym typeface="Calibri"/>
                    </a:endParaRPr>
                  </a:p>
                </p:txBody>
              </p:sp>
            </p:grpSp>
          </p:grpSp>
          <p:sp>
            <p:nvSpPr>
              <p:cNvPr id="555" name="Google Shape;555;p15"/>
              <p:cNvSpPr/>
              <p:nvPr/>
            </p:nvSpPr>
            <p:spPr>
              <a:xfrm rot="10800000" flipH="1">
                <a:off x="2282115" y="2183363"/>
                <a:ext cx="983603" cy="293914"/>
              </a:xfrm>
              <a:prstGeom prst="rtTriangle">
                <a:avLst/>
              </a:prstGeom>
              <a:solidFill>
                <a:schemeClr val="dk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556" name="Google Shape;556;p15"/>
          <p:cNvGrpSpPr/>
          <p:nvPr/>
        </p:nvGrpSpPr>
        <p:grpSpPr>
          <a:xfrm>
            <a:off x="2220687" y="4500074"/>
            <a:ext cx="6397686" cy="1819468"/>
            <a:chOff x="2220687" y="4500074"/>
            <a:chExt cx="6397686" cy="1819468"/>
          </a:xfrm>
        </p:grpSpPr>
        <p:sp>
          <p:nvSpPr>
            <p:cNvPr id="557" name="Google Shape;557;p15"/>
            <p:cNvSpPr/>
            <p:nvPr/>
          </p:nvSpPr>
          <p:spPr>
            <a:xfrm>
              <a:off x="4052596" y="4835976"/>
              <a:ext cx="4086809" cy="905069"/>
            </a:xfrm>
            <a:prstGeom prst="rect">
              <a:avLst/>
            </a:prstGeom>
            <a:solidFill>
              <a:schemeClr val="accent1"/>
            </a:solidFill>
            <a:ln w="12700" cap="flat" cmpd="sng">
              <a:solidFill>
                <a:srgbClr val="36447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58" name="Google Shape;558;p15"/>
            <p:cNvGrpSpPr/>
            <p:nvPr/>
          </p:nvGrpSpPr>
          <p:grpSpPr>
            <a:xfrm>
              <a:off x="3582955" y="4500074"/>
              <a:ext cx="556730" cy="1525554"/>
              <a:chOff x="3582955" y="942392"/>
              <a:chExt cx="556730" cy="1525554"/>
            </a:xfrm>
          </p:grpSpPr>
          <p:sp>
            <p:nvSpPr>
              <p:cNvPr id="559" name="Google Shape;559;p15"/>
              <p:cNvSpPr/>
              <p:nvPr/>
            </p:nvSpPr>
            <p:spPr>
              <a:xfrm>
                <a:off x="3890865" y="1026368"/>
                <a:ext cx="248820" cy="1441578"/>
              </a:xfrm>
              <a:prstGeom prst="ellipse">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0" name="Google Shape;560;p15"/>
              <p:cNvSpPr/>
              <p:nvPr/>
            </p:nvSpPr>
            <p:spPr>
              <a:xfrm>
                <a:off x="3582955" y="942392"/>
                <a:ext cx="469641" cy="1525554"/>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61" name="Google Shape;561;p15"/>
            <p:cNvGrpSpPr/>
            <p:nvPr/>
          </p:nvGrpSpPr>
          <p:grpSpPr>
            <a:xfrm>
              <a:off x="8052316" y="4584050"/>
              <a:ext cx="566057" cy="1525554"/>
              <a:chOff x="8052316" y="1026368"/>
              <a:chExt cx="566057" cy="1525554"/>
            </a:xfrm>
          </p:grpSpPr>
          <p:sp>
            <p:nvSpPr>
              <p:cNvPr id="562" name="Google Shape;562;p15"/>
              <p:cNvSpPr/>
              <p:nvPr/>
            </p:nvSpPr>
            <p:spPr>
              <a:xfrm>
                <a:off x="8052316" y="1035699"/>
                <a:ext cx="248820" cy="1441578"/>
              </a:xfrm>
              <a:prstGeom prst="ellipse">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3" name="Google Shape;563;p15"/>
              <p:cNvSpPr/>
              <p:nvPr/>
            </p:nvSpPr>
            <p:spPr>
              <a:xfrm>
                <a:off x="8148732" y="1026368"/>
                <a:ext cx="469641" cy="1525554"/>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64" name="Google Shape;564;p15"/>
            <p:cNvSpPr txBox="1"/>
            <p:nvPr/>
          </p:nvSpPr>
          <p:spPr>
            <a:xfrm>
              <a:off x="4533124" y="4854637"/>
              <a:ext cx="3125753"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Education</a:t>
              </a:r>
              <a:endParaRPr sz="1800" b="1" dirty="0">
                <a:solidFill>
                  <a:schemeClr val="lt1"/>
                </a:solidFill>
                <a:latin typeface="Calibri"/>
                <a:ea typeface="Calibri"/>
                <a:cs typeface="Calibri"/>
                <a:sym typeface="Calibri"/>
              </a:endParaRPr>
            </a:p>
          </p:txBody>
        </p:sp>
        <p:grpSp>
          <p:nvGrpSpPr>
            <p:cNvPr id="565" name="Google Shape;565;p15"/>
            <p:cNvGrpSpPr/>
            <p:nvPr/>
          </p:nvGrpSpPr>
          <p:grpSpPr>
            <a:xfrm>
              <a:off x="2220687" y="4835976"/>
              <a:ext cx="1273240" cy="905069"/>
              <a:chOff x="2220687" y="1278294"/>
              <a:chExt cx="1273240" cy="905069"/>
            </a:xfrm>
          </p:grpSpPr>
          <p:grpSp>
            <p:nvGrpSpPr>
              <p:cNvPr id="566" name="Google Shape;566;p15"/>
              <p:cNvGrpSpPr/>
              <p:nvPr/>
            </p:nvGrpSpPr>
            <p:grpSpPr>
              <a:xfrm>
                <a:off x="2220687" y="1278294"/>
                <a:ext cx="1273240" cy="905069"/>
                <a:chOff x="2220687" y="1278294"/>
                <a:chExt cx="1273240" cy="905069"/>
              </a:xfrm>
            </p:grpSpPr>
            <p:sp>
              <p:nvSpPr>
                <p:cNvPr id="567" name="Google Shape;567;p15"/>
                <p:cNvSpPr/>
                <p:nvPr/>
              </p:nvSpPr>
              <p:spPr>
                <a:xfrm>
                  <a:off x="2220687" y="1278294"/>
                  <a:ext cx="1062914" cy="9050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8" name="Google Shape;568;p15"/>
                <p:cNvSpPr/>
                <p:nvPr/>
              </p:nvSpPr>
              <p:spPr>
                <a:xfrm rot="5400000">
                  <a:off x="3246277" y="1586204"/>
                  <a:ext cx="290027" cy="20527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69" name="Google Shape;569;p15"/>
              <p:cNvSpPr txBox="1"/>
              <p:nvPr/>
            </p:nvSpPr>
            <p:spPr>
              <a:xfrm>
                <a:off x="2480003" y="1408922"/>
                <a:ext cx="64614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accent1"/>
                    </a:solidFill>
                    <a:latin typeface="Calibri"/>
                    <a:ea typeface="Calibri"/>
                    <a:cs typeface="Calibri"/>
                    <a:sym typeface="Calibri"/>
                  </a:rPr>
                  <a:t>03</a:t>
                </a:r>
                <a:endParaRPr sz="1800" b="1">
                  <a:solidFill>
                    <a:schemeClr val="accent1"/>
                  </a:solidFill>
                  <a:latin typeface="Calibri"/>
                  <a:ea typeface="Calibri"/>
                  <a:cs typeface="Calibri"/>
                  <a:sym typeface="Calibri"/>
                </a:endParaRPr>
              </a:p>
            </p:txBody>
          </p:sp>
        </p:grpSp>
        <p:grpSp>
          <p:nvGrpSpPr>
            <p:cNvPr id="570" name="Google Shape;570;p15"/>
            <p:cNvGrpSpPr/>
            <p:nvPr/>
          </p:nvGrpSpPr>
          <p:grpSpPr>
            <a:xfrm>
              <a:off x="4082918" y="5731713"/>
              <a:ext cx="4077481" cy="587829"/>
              <a:chOff x="4052596" y="2183363"/>
              <a:chExt cx="4077481" cy="587829"/>
            </a:xfrm>
          </p:grpSpPr>
          <p:sp>
            <p:nvSpPr>
              <p:cNvPr id="571" name="Google Shape;571;p15"/>
              <p:cNvSpPr/>
              <p:nvPr/>
            </p:nvSpPr>
            <p:spPr>
              <a:xfrm rot="10800000">
                <a:off x="4052596" y="2183363"/>
                <a:ext cx="2043404" cy="587829"/>
              </a:xfrm>
              <a:prstGeom prst="rtTriangle">
                <a:avLst/>
              </a:prstGeom>
              <a:gradFill>
                <a:gsLst>
                  <a:gs pos="0">
                    <a:srgbClr val="000000">
                      <a:alpha val="0"/>
                    </a:srgbClr>
                  </a:gs>
                  <a:gs pos="3000">
                    <a:srgbClr val="000000">
                      <a:alpha val="0"/>
                    </a:srgbClr>
                  </a:gs>
                  <a:gs pos="100000">
                    <a:schemeClr val="dk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2" name="Google Shape;572;p15"/>
              <p:cNvSpPr/>
              <p:nvPr/>
            </p:nvSpPr>
            <p:spPr>
              <a:xfrm rot="10800000" flipH="1">
                <a:off x="6086673" y="2183363"/>
                <a:ext cx="2043404" cy="587829"/>
              </a:xfrm>
              <a:prstGeom prst="rtTriangle">
                <a:avLst/>
              </a:prstGeom>
              <a:gradFill>
                <a:gsLst>
                  <a:gs pos="0">
                    <a:srgbClr val="000000">
                      <a:alpha val="0"/>
                    </a:srgbClr>
                  </a:gs>
                  <a:gs pos="3000">
                    <a:srgbClr val="000000">
                      <a:alpha val="0"/>
                    </a:srgbClr>
                  </a:gs>
                  <a:gs pos="100000">
                    <a:srgbClr val="000000">
                      <a:alpha val="5372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73" name="Google Shape;573;p15"/>
            <p:cNvSpPr/>
            <p:nvPr/>
          </p:nvSpPr>
          <p:spPr>
            <a:xfrm rot="10800000" flipH="1">
              <a:off x="2282115" y="5749597"/>
              <a:ext cx="983603" cy="293914"/>
            </a:xfrm>
            <a:prstGeom prst="rtTriangle">
              <a:avLst/>
            </a:prstGeom>
            <a:solidFill>
              <a:schemeClr val="dk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 name="Group 1">
            <a:extLst>
              <a:ext uri="{FF2B5EF4-FFF2-40B4-BE49-F238E27FC236}">
                <a16:creationId xmlns:a16="http://schemas.microsoft.com/office/drawing/2014/main" id="{CBB5EBB5-80B3-41F2-9471-7DD254899746}"/>
              </a:ext>
            </a:extLst>
          </p:cNvPr>
          <p:cNvGrpSpPr/>
          <p:nvPr/>
        </p:nvGrpSpPr>
        <p:grpSpPr>
          <a:xfrm>
            <a:off x="2244791" y="2629677"/>
            <a:ext cx="6397686" cy="1837353"/>
            <a:chOff x="2244791" y="2629677"/>
            <a:chExt cx="6397686" cy="1837353"/>
          </a:xfrm>
        </p:grpSpPr>
        <p:grpSp>
          <p:nvGrpSpPr>
            <p:cNvPr id="575" name="Google Shape;575;p15"/>
            <p:cNvGrpSpPr/>
            <p:nvPr/>
          </p:nvGrpSpPr>
          <p:grpSpPr>
            <a:xfrm>
              <a:off x="4066586" y="3879201"/>
              <a:ext cx="4077481" cy="587829"/>
              <a:chOff x="4052596" y="2183363"/>
              <a:chExt cx="4077481" cy="587829"/>
            </a:xfrm>
          </p:grpSpPr>
          <p:sp>
            <p:nvSpPr>
              <p:cNvPr id="576" name="Google Shape;576;p15"/>
              <p:cNvSpPr/>
              <p:nvPr/>
            </p:nvSpPr>
            <p:spPr>
              <a:xfrm rot="10800000">
                <a:off x="4052596" y="2183363"/>
                <a:ext cx="2043404" cy="587829"/>
              </a:xfrm>
              <a:prstGeom prst="rtTriangle">
                <a:avLst/>
              </a:prstGeom>
              <a:gradFill>
                <a:gsLst>
                  <a:gs pos="0">
                    <a:srgbClr val="000000">
                      <a:alpha val="0"/>
                    </a:srgbClr>
                  </a:gs>
                  <a:gs pos="3000">
                    <a:srgbClr val="000000">
                      <a:alpha val="0"/>
                    </a:srgbClr>
                  </a:gs>
                  <a:gs pos="100000">
                    <a:schemeClr val="dk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7" name="Google Shape;577;p15"/>
              <p:cNvSpPr/>
              <p:nvPr/>
            </p:nvSpPr>
            <p:spPr>
              <a:xfrm rot="10800000" flipH="1">
                <a:off x="6086673" y="2183363"/>
                <a:ext cx="2043404" cy="587829"/>
              </a:xfrm>
              <a:prstGeom prst="rtTriangle">
                <a:avLst/>
              </a:prstGeom>
              <a:gradFill>
                <a:gsLst>
                  <a:gs pos="0">
                    <a:srgbClr val="000000">
                      <a:alpha val="0"/>
                    </a:srgbClr>
                  </a:gs>
                  <a:gs pos="3000">
                    <a:srgbClr val="000000">
                      <a:alpha val="0"/>
                    </a:srgbClr>
                  </a:gs>
                  <a:gs pos="100000">
                    <a:srgbClr val="000000">
                      <a:alpha val="5372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78" name="Google Shape;578;p15"/>
            <p:cNvGrpSpPr/>
            <p:nvPr/>
          </p:nvGrpSpPr>
          <p:grpSpPr>
            <a:xfrm>
              <a:off x="2244791" y="2629677"/>
              <a:ext cx="6397686" cy="1609530"/>
              <a:chOff x="2244791" y="2629677"/>
              <a:chExt cx="6397686" cy="1609530"/>
            </a:xfrm>
          </p:grpSpPr>
          <p:sp>
            <p:nvSpPr>
              <p:cNvPr id="579" name="Google Shape;579;p15"/>
              <p:cNvSpPr/>
              <p:nvPr/>
            </p:nvSpPr>
            <p:spPr>
              <a:xfrm>
                <a:off x="4076700" y="2965579"/>
                <a:ext cx="4086809" cy="905069"/>
              </a:xfrm>
              <a:prstGeom prst="rect">
                <a:avLst/>
              </a:prstGeom>
              <a:solidFill>
                <a:schemeClr val="accent3"/>
              </a:solidFill>
              <a:ln w="12700" cap="flat" cmpd="sng">
                <a:solidFill>
                  <a:srgbClr val="36447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80" name="Google Shape;580;p15"/>
              <p:cNvGrpSpPr/>
              <p:nvPr/>
            </p:nvGrpSpPr>
            <p:grpSpPr>
              <a:xfrm>
                <a:off x="3607059" y="2629677"/>
                <a:ext cx="556730" cy="1525554"/>
                <a:chOff x="3582955" y="942392"/>
                <a:chExt cx="556730" cy="1525554"/>
              </a:xfrm>
            </p:grpSpPr>
            <p:sp>
              <p:nvSpPr>
                <p:cNvPr id="581" name="Google Shape;581;p15"/>
                <p:cNvSpPr/>
                <p:nvPr/>
              </p:nvSpPr>
              <p:spPr>
                <a:xfrm>
                  <a:off x="3890865" y="1026368"/>
                  <a:ext cx="248820" cy="1441578"/>
                </a:xfrm>
                <a:prstGeom prst="ellipse">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2" name="Google Shape;582;p15"/>
                <p:cNvSpPr/>
                <p:nvPr/>
              </p:nvSpPr>
              <p:spPr>
                <a:xfrm>
                  <a:off x="3582955" y="942392"/>
                  <a:ext cx="469641" cy="1525554"/>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83" name="Google Shape;583;p15"/>
              <p:cNvGrpSpPr/>
              <p:nvPr/>
            </p:nvGrpSpPr>
            <p:grpSpPr>
              <a:xfrm>
                <a:off x="8076420" y="2713653"/>
                <a:ext cx="566057" cy="1525554"/>
                <a:chOff x="8052316" y="1026368"/>
                <a:chExt cx="566057" cy="1525554"/>
              </a:xfrm>
            </p:grpSpPr>
            <p:sp>
              <p:nvSpPr>
                <p:cNvPr id="584" name="Google Shape;584;p15"/>
                <p:cNvSpPr/>
                <p:nvPr/>
              </p:nvSpPr>
              <p:spPr>
                <a:xfrm>
                  <a:off x="8052316" y="1035699"/>
                  <a:ext cx="248820" cy="1441578"/>
                </a:xfrm>
                <a:prstGeom prst="ellipse">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5" name="Google Shape;585;p15"/>
                <p:cNvSpPr/>
                <p:nvPr/>
              </p:nvSpPr>
              <p:spPr>
                <a:xfrm>
                  <a:off x="8148732" y="1026368"/>
                  <a:ext cx="469641" cy="1525554"/>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86" name="Google Shape;586;p15"/>
              <p:cNvSpPr txBox="1"/>
              <p:nvPr/>
            </p:nvSpPr>
            <p:spPr>
              <a:xfrm>
                <a:off x="4557228" y="2984240"/>
                <a:ext cx="312575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lt1"/>
                    </a:solidFill>
                    <a:latin typeface="Calibri"/>
                    <a:ea typeface="Calibri"/>
                    <a:cs typeface="Calibri"/>
                    <a:sym typeface="Calibri"/>
                  </a:rPr>
                  <a:t>Employability</a:t>
                </a:r>
                <a:endParaRPr sz="1800" b="1" dirty="0">
                  <a:solidFill>
                    <a:schemeClr val="lt1"/>
                  </a:solidFill>
                  <a:latin typeface="Calibri"/>
                  <a:ea typeface="Calibri"/>
                  <a:cs typeface="Calibri"/>
                  <a:sym typeface="Calibri"/>
                </a:endParaRPr>
              </a:p>
            </p:txBody>
          </p:sp>
          <p:grpSp>
            <p:nvGrpSpPr>
              <p:cNvPr id="587" name="Google Shape;587;p15"/>
              <p:cNvGrpSpPr/>
              <p:nvPr/>
            </p:nvGrpSpPr>
            <p:grpSpPr>
              <a:xfrm>
                <a:off x="2244791" y="2965579"/>
                <a:ext cx="1273240" cy="905069"/>
                <a:chOff x="2220687" y="1278294"/>
                <a:chExt cx="1273240" cy="905069"/>
              </a:xfrm>
            </p:grpSpPr>
            <p:grpSp>
              <p:nvGrpSpPr>
                <p:cNvPr id="588" name="Google Shape;588;p15"/>
                <p:cNvGrpSpPr/>
                <p:nvPr/>
              </p:nvGrpSpPr>
              <p:grpSpPr>
                <a:xfrm>
                  <a:off x="2220687" y="1278294"/>
                  <a:ext cx="1273240" cy="905069"/>
                  <a:chOff x="2220687" y="1278294"/>
                  <a:chExt cx="1273240" cy="905069"/>
                </a:xfrm>
              </p:grpSpPr>
              <p:sp>
                <p:nvSpPr>
                  <p:cNvPr id="589" name="Google Shape;589;p15"/>
                  <p:cNvSpPr/>
                  <p:nvPr/>
                </p:nvSpPr>
                <p:spPr>
                  <a:xfrm>
                    <a:off x="2220687" y="1278294"/>
                    <a:ext cx="1062914" cy="9050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p15"/>
                  <p:cNvSpPr/>
                  <p:nvPr/>
                </p:nvSpPr>
                <p:spPr>
                  <a:xfrm rot="5400000">
                    <a:off x="3246277" y="1586204"/>
                    <a:ext cx="290027" cy="20527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91" name="Google Shape;591;p15"/>
                <p:cNvSpPr txBox="1"/>
                <p:nvPr/>
              </p:nvSpPr>
              <p:spPr>
                <a:xfrm>
                  <a:off x="2480003" y="1408922"/>
                  <a:ext cx="64614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accent3"/>
                      </a:solidFill>
                      <a:latin typeface="Calibri"/>
                      <a:ea typeface="Calibri"/>
                      <a:cs typeface="Calibri"/>
                      <a:sym typeface="Calibri"/>
                    </a:rPr>
                    <a:t>02</a:t>
                  </a:r>
                  <a:endParaRPr sz="1800" b="1" dirty="0">
                    <a:solidFill>
                      <a:schemeClr val="accent3"/>
                    </a:solidFill>
                    <a:latin typeface="Calibri"/>
                    <a:ea typeface="Calibri"/>
                    <a:cs typeface="Calibri"/>
                    <a:sym typeface="Calibri"/>
                  </a:endParaRPr>
                </a:p>
              </p:txBody>
            </p:sp>
          </p:grpSp>
          <p:sp>
            <p:nvSpPr>
              <p:cNvPr id="592" name="Google Shape;592;p15"/>
              <p:cNvSpPr/>
              <p:nvPr/>
            </p:nvSpPr>
            <p:spPr>
              <a:xfrm rot="10800000" flipH="1">
                <a:off x="2324102" y="3869092"/>
                <a:ext cx="983603" cy="293914"/>
              </a:xfrm>
              <a:prstGeom prst="rtTriangle">
                <a:avLst/>
              </a:prstGeom>
              <a:solidFill>
                <a:schemeClr val="dk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593" name="Google Shape;593;p15"/>
          <p:cNvSpPr txBox="1">
            <a:spLocks noGrp="1"/>
          </p:cNvSpPr>
          <p:nvPr>
            <p:ph type="title"/>
          </p:nvPr>
        </p:nvSpPr>
        <p:spPr>
          <a:xfrm>
            <a:off x="703825" y="55475"/>
            <a:ext cx="11488175" cy="1125006"/>
          </a:xfrm>
          <a:prstGeom prst="rect">
            <a:avLst/>
          </a:prstGeom>
          <a:noFill/>
          <a:ln>
            <a:noFill/>
          </a:ln>
        </p:spPr>
        <p:txBody>
          <a:bodyPr spcFirstLastPara="1" wrap="square" lIns="91425" tIns="45700" rIns="91425" bIns="45700" anchor="ctr" anchorCtr="0">
            <a:normAutofit/>
          </a:bodyPr>
          <a:lstStyle/>
          <a:p>
            <a:r>
              <a:rPr lang="en-ZA" dirty="0"/>
              <a:t>What is DBE-E3?</a:t>
            </a:r>
            <a:endParaRPr lang="en-US" b="1" dirty="0"/>
          </a:p>
        </p:txBody>
      </p:sp>
      <p:grpSp>
        <p:nvGrpSpPr>
          <p:cNvPr id="5" name="Group 4">
            <a:extLst>
              <a:ext uri="{FF2B5EF4-FFF2-40B4-BE49-F238E27FC236}">
                <a16:creationId xmlns:a16="http://schemas.microsoft.com/office/drawing/2014/main" id="{F18C2230-1342-4B79-891F-60C273F559CA}"/>
              </a:ext>
            </a:extLst>
          </p:cNvPr>
          <p:cNvGrpSpPr/>
          <p:nvPr/>
        </p:nvGrpSpPr>
        <p:grpSpPr>
          <a:xfrm>
            <a:off x="8524297" y="1454788"/>
            <a:ext cx="3035666" cy="584735"/>
            <a:chOff x="8524297" y="1454788"/>
            <a:chExt cx="3035666" cy="584735"/>
          </a:xfrm>
        </p:grpSpPr>
        <p:cxnSp>
          <p:nvCxnSpPr>
            <p:cNvPr id="605" name="Google Shape;605;p15"/>
            <p:cNvCxnSpPr/>
            <p:nvPr/>
          </p:nvCxnSpPr>
          <p:spPr>
            <a:xfrm>
              <a:off x="8524297" y="1795300"/>
              <a:ext cx="1080104" cy="0"/>
            </a:xfrm>
            <a:prstGeom prst="straightConnector1">
              <a:avLst/>
            </a:prstGeom>
            <a:noFill/>
            <a:ln w="38100" cap="flat" cmpd="sng">
              <a:solidFill>
                <a:schemeClr val="accent2"/>
              </a:solidFill>
              <a:prstDash val="solid"/>
              <a:miter lim="800000"/>
              <a:headEnd type="none" w="sm" len="sm"/>
              <a:tailEnd type="triangle" w="med" len="med"/>
            </a:ln>
          </p:spPr>
        </p:cxnSp>
        <p:sp>
          <p:nvSpPr>
            <p:cNvPr id="606" name="Google Shape;606;p15"/>
            <p:cNvSpPr txBox="1"/>
            <p:nvPr/>
          </p:nvSpPr>
          <p:spPr>
            <a:xfrm>
              <a:off x="9212887" y="1454788"/>
              <a:ext cx="234707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chemeClr val="accent2"/>
                  </a:solidFill>
                  <a:latin typeface="Montserrat"/>
                  <a:ea typeface="Montserrat"/>
                  <a:cs typeface="Montserrat"/>
                  <a:sym typeface="Montserrat"/>
                </a:rPr>
                <a:t>Search and Discovery generation</a:t>
              </a:r>
              <a:endParaRPr sz="1800" b="1" dirty="0">
                <a:solidFill>
                  <a:schemeClr val="accent2"/>
                </a:solidFill>
                <a:latin typeface="Montserrat"/>
                <a:ea typeface="Montserrat"/>
                <a:cs typeface="Montserrat"/>
                <a:sym typeface="Montserrat"/>
              </a:endParaRPr>
            </a:p>
          </p:txBody>
        </p:sp>
      </p:grpSp>
      <p:grpSp>
        <p:nvGrpSpPr>
          <p:cNvPr id="611" name="Google Shape;611;p15"/>
          <p:cNvGrpSpPr/>
          <p:nvPr/>
        </p:nvGrpSpPr>
        <p:grpSpPr>
          <a:xfrm>
            <a:off x="8543753" y="3028295"/>
            <a:ext cx="3123833" cy="830956"/>
            <a:chOff x="8618373" y="1221605"/>
            <a:chExt cx="3123833" cy="830956"/>
          </a:xfrm>
        </p:grpSpPr>
        <p:cxnSp>
          <p:nvCxnSpPr>
            <p:cNvPr id="612" name="Google Shape;612;p15"/>
            <p:cNvCxnSpPr/>
            <p:nvPr/>
          </p:nvCxnSpPr>
          <p:spPr>
            <a:xfrm>
              <a:off x="8618373" y="1566331"/>
              <a:ext cx="1080104" cy="0"/>
            </a:xfrm>
            <a:prstGeom prst="straightConnector1">
              <a:avLst/>
            </a:prstGeom>
            <a:noFill/>
            <a:ln w="38100" cap="flat" cmpd="sng">
              <a:solidFill>
                <a:schemeClr val="accent3">
                  <a:lumMod val="50000"/>
                </a:schemeClr>
              </a:solidFill>
              <a:prstDash val="solid"/>
              <a:miter lim="800000"/>
              <a:headEnd type="none" w="sm" len="sm"/>
              <a:tailEnd type="triangle" w="med" len="med"/>
            </a:ln>
          </p:spPr>
        </p:cxnSp>
        <p:sp>
          <p:nvSpPr>
            <p:cNvPr id="613" name="Google Shape;613;p15"/>
            <p:cNvSpPr txBox="1"/>
            <p:nvPr/>
          </p:nvSpPr>
          <p:spPr>
            <a:xfrm>
              <a:off x="9372206" y="1221605"/>
              <a:ext cx="2370000"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chemeClr val="accent3">
                      <a:lumMod val="50000"/>
                    </a:schemeClr>
                  </a:solidFill>
                  <a:latin typeface="Montserrat"/>
                  <a:ea typeface="Montserrat"/>
                  <a:cs typeface="Montserrat"/>
                  <a:sym typeface="Montserrat"/>
                </a:rPr>
                <a:t>People who are flexible and take initiative</a:t>
              </a:r>
              <a:endParaRPr sz="1800" b="1" dirty="0">
                <a:solidFill>
                  <a:schemeClr val="accent3">
                    <a:lumMod val="50000"/>
                  </a:schemeClr>
                </a:solidFill>
                <a:latin typeface="Montserrat"/>
                <a:ea typeface="Montserrat"/>
                <a:cs typeface="Montserrat"/>
                <a:sym typeface="Montserrat"/>
              </a:endParaRPr>
            </a:p>
          </p:txBody>
        </p:sp>
      </p:grpSp>
      <p:grpSp>
        <p:nvGrpSpPr>
          <p:cNvPr id="621" name="Google Shape;621;p15"/>
          <p:cNvGrpSpPr/>
          <p:nvPr/>
        </p:nvGrpSpPr>
        <p:grpSpPr>
          <a:xfrm>
            <a:off x="8588596" y="4950742"/>
            <a:ext cx="3072937" cy="830956"/>
            <a:chOff x="8759826" y="1172393"/>
            <a:chExt cx="3072937" cy="830956"/>
          </a:xfrm>
        </p:grpSpPr>
        <p:cxnSp>
          <p:nvCxnSpPr>
            <p:cNvPr id="622" name="Google Shape;622;p15"/>
            <p:cNvCxnSpPr/>
            <p:nvPr/>
          </p:nvCxnSpPr>
          <p:spPr>
            <a:xfrm>
              <a:off x="8759826" y="1566331"/>
              <a:ext cx="1080104" cy="0"/>
            </a:xfrm>
            <a:prstGeom prst="straightConnector1">
              <a:avLst/>
            </a:prstGeom>
            <a:noFill/>
            <a:ln w="38100" cap="flat" cmpd="sng">
              <a:solidFill>
                <a:schemeClr val="accent1"/>
              </a:solidFill>
              <a:prstDash val="solid"/>
              <a:miter lim="800000"/>
              <a:headEnd type="none" w="sm" len="sm"/>
              <a:tailEnd type="triangle" w="med" len="med"/>
            </a:ln>
          </p:spPr>
        </p:cxnSp>
        <p:sp>
          <p:nvSpPr>
            <p:cNvPr id="623" name="Google Shape;623;p15"/>
            <p:cNvSpPr txBox="1"/>
            <p:nvPr/>
          </p:nvSpPr>
          <p:spPr>
            <a:xfrm>
              <a:off x="9721501" y="1172393"/>
              <a:ext cx="2111262"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chemeClr val="accent1"/>
                  </a:solidFill>
                  <a:latin typeface="Montserrat"/>
                  <a:ea typeface="Montserrat"/>
                  <a:cs typeface="Montserrat"/>
                  <a:sym typeface="Montserrat"/>
                </a:rPr>
                <a:t>Unlock the love of learning and curiosity</a:t>
              </a:r>
              <a:endParaRPr sz="1800" b="1" dirty="0">
                <a:solidFill>
                  <a:schemeClr val="accent1"/>
                </a:solidFill>
                <a:latin typeface="Montserrat"/>
                <a:ea typeface="Montserrat"/>
                <a:cs typeface="Montserrat"/>
                <a:sym typeface="Montserrat"/>
              </a:endParaRPr>
            </a:p>
          </p:txBody>
        </p:sp>
      </p:grpSp>
    </p:spTree>
    <p:extLst>
      <p:ext uri="{BB962C8B-B14F-4D97-AF65-F5344CB8AC3E}">
        <p14:creationId xmlns:p14="http://schemas.microsoft.com/office/powerpoint/2010/main" val="230914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42" presetClass="entr" presetSubtype="0" fill="hold" nodeType="withEffect">
                                  <p:stCondLst>
                                    <p:cond delay="0"/>
                                  </p:stCondLst>
                                  <p:childTnLst>
                                    <p:set>
                                      <p:cBhvr>
                                        <p:cTn id="19" dur="1" fill="hold">
                                          <p:stCondLst>
                                            <p:cond delay="0"/>
                                          </p:stCondLst>
                                        </p:cTn>
                                        <p:tgtEl>
                                          <p:spTgt spid="611"/>
                                        </p:tgtEl>
                                        <p:attrNameLst>
                                          <p:attrName>style.visibility</p:attrName>
                                        </p:attrNameLst>
                                      </p:cBhvr>
                                      <p:to>
                                        <p:strVal val="visible"/>
                                      </p:to>
                                    </p:set>
                                    <p:animEffect transition="in" filter="fade">
                                      <p:cBhvr>
                                        <p:cTn id="20" dur="1000"/>
                                        <p:tgtEl>
                                          <p:spTgt spid="611"/>
                                        </p:tgtEl>
                                      </p:cBhvr>
                                    </p:animEffect>
                                    <p:anim calcmode="lin" valueType="num">
                                      <p:cBhvr>
                                        <p:cTn id="21" dur="1000" fill="hold"/>
                                        <p:tgtEl>
                                          <p:spTgt spid="611"/>
                                        </p:tgtEl>
                                        <p:attrNameLst>
                                          <p:attrName>ppt_x</p:attrName>
                                        </p:attrNameLst>
                                      </p:cBhvr>
                                      <p:tavLst>
                                        <p:tav tm="0">
                                          <p:val>
                                            <p:strVal val="#ppt_x"/>
                                          </p:val>
                                        </p:tav>
                                        <p:tav tm="100000">
                                          <p:val>
                                            <p:strVal val="#ppt_x"/>
                                          </p:val>
                                        </p:tav>
                                      </p:tavLst>
                                    </p:anim>
                                    <p:anim calcmode="lin" valueType="num">
                                      <p:cBhvr>
                                        <p:cTn id="22" dur="1000" fill="hold"/>
                                        <p:tgtEl>
                                          <p:spTgt spid="6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56"/>
                                        </p:tgtEl>
                                        <p:attrNameLst>
                                          <p:attrName>style.visibility</p:attrName>
                                        </p:attrNameLst>
                                      </p:cBhvr>
                                      <p:to>
                                        <p:strVal val="visible"/>
                                      </p:to>
                                    </p:set>
                                    <p:animEffect transition="in" filter="randombar(horizontal)">
                                      <p:cBhvr>
                                        <p:cTn id="27" dur="500"/>
                                        <p:tgtEl>
                                          <p:spTgt spid="556"/>
                                        </p:tgtEl>
                                      </p:cBhvr>
                                    </p:animEffect>
                                  </p:childTnLst>
                                </p:cTn>
                              </p:par>
                              <p:par>
                                <p:cTn id="28" presetID="42" presetClass="entr" presetSubtype="0" fill="hold" nodeType="withEffect">
                                  <p:stCondLst>
                                    <p:cond delay="0"/>
                                  </p:stCondLst>
                                  <p:childTnLst>
                                    <p:set>
                                      <p:cBhvr>
                                        <p:cTn id="29" dur="1" fill="hold">
                                          <p:stCondLst>
                                            <p:cond delay="0"/>
                                          </p:stCondLst>
                                        </p:cTn>
                                        <p:tgtEl>
                                          <p:spTgt spid="621"/>
                                        </p:tgtEl>
                                        <p:attrNameLst>
                                          <p:attrName>style.visibility</p:attrName>
                                        </p:attrNameLst>
                                      </p:cBhvr>
                                      <p:to>
                                        <p:strVal val="visible"/>
                                      </p:to>
                                    </p:set>
                                    <p:animEffect transition="in" filter="fade">
                                      <p:cBhvr>
                                        <p:cTn id="30" dur="1000"/>
                                        <p:tgtEl>
                                          <p:spTgt spid="621"/>
                                        </p:tgtEl>
                                      </p:cBhvr>
                                    </p:animEffect>
                                    <p:anim calcmode="lin" valueType="num">
                                      <p:cBhvr>
                                        <p:cTn id="31" dur="1000" fill="hold"/>
                                        <p:tgtEl>
                                          <p:spTgt spid="621"/>
                                        </p:tgtEl>
                                        <p:attrNameLst>
                                          <p:attrName>ppt_x</p:attrName>
                                        </p:attrNameLst>
                                      </p:cBhvr>
                                      <p:tavLst>
                                        <p:tav tm="0">
                                          <p:val>
                                            <p:strVal val="#ppt_x"/>
                                          </p:val>
                                        </p:tav>
                                        <p:tav tm="100000">
                                          <p:val>
                                            <p:strVal val="#ppt_x"/>
                                          </p:val>
                                        </p:tav>
                                      </p:tavLst>
                                    </p:anim>
                                    <p:anim calcmode="lin" valueType="num">
                                      <p:cBhvr>
                                        <p:cTn id="32" dur="1000" fill="hold"/>
                                        <p:tgtEl>
                                          <p:spTgt spid="6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D8243-6247-4ED7-938E-8CD87805F6F0}"/>
              </a:ext>
            </a:extLst>
          </p:cNvPr>
          <p:cNvSpPr>
            <a:spLocks noGrp="1"/>
          </p:cNvSpPr>
          <p:nvPr>
            <p:ph type="title"/>
          </p:nvPr>
        </p:nvSpPr>
        <p:spPr>
          <a:xfrm>
            <a:off x="585179" y="812653"/>
            <a:ext cx="9956799" cy="1125006"/>
          </a:xfrm>
        </p:spPr>
        <p:txBody>
          <a:bodyPr>
            <a:normAutofit fontScale="90000"/>
          </a:bodyPr>
          <a:lstStyle/>
          <a:p>
            <a:r>
              <a:rPr lang="en-US" dirty="0"/>
              <a:t>The E3 process </a:t>
            </a:r>
            <a:br>
              <a:rPr lang="en-US" dirty="0"/>
            </a:br>
            <a:endParaRPr lang="en-ZA" dirty="0"/>
          </a:p>
        </p:txBody>
      </p:sp>
      <p:pic>
        <p:nvPicPr>
          <p:cNvPr id="7170" name="Picture 2" descr="See the source image">
            <a:extLst>
              <a:ext uri="{FF2B5EF4-FFF2-40B4-BE49-F238E27FC236}">
                <a16:creationId xmlns:a16="http://schemas.microsoft.com/office/drawing/2014/main" id="{E8353186-E495-42BA-8AF0-5E886E48F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528" y="1166812"/>
            <a:ext cx="11309445" cy="472470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A9CB0B59-B283-4D8F-9E18-D2ACCC7DFA95}"/>
              </a:ext>
            </a:extLst>
          </p:cNvPr>
          <p:cNvSpPr txBox="1">
            <a:spLocks/>
          </p:cNvSpPr>
          <p:nvPr/>
        </p:nvSpPr>
        <p:spPr>
          <a:xfrm>
            <a:off x="585179" y="-98831"/>
            <a:ext cx="9956799" cy="112500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4B5EC4"/>
              </a:buClr>
              <a:buSzPts val="1800"/>
              <a:buFont typeface="Montserrat SemiBold"/>
              <a:buNone/>
              <a:defRPr sz="4400" b="0" i="0" u="none" strike="noStrike" cap="none">
                <a:solidFill>
                  <a:srgbClr val="4B5EC4"/>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914400"/>
            <a:r>
              <a:rPr lang="en-US" kern="0" dirty="0"/>
              <a:t>The DBE plan</a:t>
            </a:r>
            <a:endParaRPr lang="en-ZA" kern="0" dirty="0"/>
          </a:p>
        </p:txBody>
      </p:sp>
    </p:spTree>
    <p:extLst>
      <p:ext uri="{BB962C8B-B14F-4D97-AF65-F5344CB8AC3E}">
        <p14:creationId xmlns:p14="http://schemas.microsoft.com/office/powerpoint/2010/main" val="883384603"/>
      </p:ext>
    </p:extLst>
  </p:cSld>
  <p:clrMapOvr>
    <a:masterClrMapping/>
  </p:clrMapOvr>
</p:sld>
</file>

<file path=ppt/theme/theme1.xml><?xml version="1.0" encoding="utf-8"?>
<a:theme xmlns:a="http://schemas.openxmlformats.org/drawingml/2006/main" name="Office Theme">
  <a:themeElements>
    <a:clrScheme name="E3 Colour Palette">
      <a:dk1>
        <a:sysClr val="windowText" lastClr="000000"/>
      </a:dk1>
      <a:lt1>
        <a:sysClr val="window" lastClr="FFFFFF"/>
      </a:lt1>
      <a:dk2>
        <a:srgbClr val="44546A"/>
      </a:dk2>
      <a:lt2>
        <a:srgbClr val="E7E6E6"/>
      </a:lt2>
      <a:accent1>
        <a:srgbClr val="485CC7"/>
      </a:accent1>
      <a:accent2>
        <a:srgbClr val="DA1984"/>
      </a:accent2>
      <a:accent3>
        <a:srgbClr val="FFD000"/>
      </a:accent3>
      <a:accent4>
        <a:srgbClr val="0072CE"/>
      </a:accent4>
      <a:accent5>
        <a:srgbClr val="2E1A47"/>
      </a:accent5>
      <a:accent6>
        <a:srgbClr val="43B02A"/>
      </a:accent6>
      <a:hlink>
        <a:srgbClr val="C8102E"/>
      </a:hlink>
      <a:folHlink>
        <a:srgbClr val="F27F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3 Powerpoint template 05.2021.potx" id="{E502FC22-7410-A549-9D35-CBB37B4F544D}" vid="{7BB4F5A0-27D8-E84C-9FED-AB9A1BB6C5C8}"/>
    </a:ext>
  </a:extLst>
</a:theme>
</file>

<file path=ppt/theme/theme2.xml><?xml version="1.0" encoding="utf-8"?>
<a:theme xmlns:a="http://schemas.openxmlformats.org/drawingml/2006/main" name="Office Theme">
  <a:themeElements>
    <a:clrScheme name="E3 2">
      <a:dk1>
        <a:srgbClr val="000000"/>
      </a:dk1>
      <a:lt1>
        <a:srgbClr val="FFFFFF"/>
      </a:lt1>
      <a:dk2>
        <a:srgbClr val="44546A"/>
      </a:dk2>
      <a:lt2>
        <a:srgbClr val="E7E6E6"/>
      </a:lt2>
      <a:accent1>
        <a:srgbClr val="4B5EC4"/>
      </a:accent1>
      <a:accent2>
        <a:srgbClr val="ED3D8E"/>
      </a:accent2>
      <a:accent3>
        <a:srgbClr val="F7D208"/>
      </a:accent3>
      <a:accent4>
        <a:srgbClr val="0091CF"/>
      </a:accent4>
      <a:accent5>
        <a:srgbClr val="A0A4CF"/>
      </a:accent5>
      <a:accent6>
        <a:srgbClr val="D7D9EB"/>
      </a:accent6>
      <a:hlink>
        <a:srgbClr val="0091CF"/>
      </a:hlink>
      <a:folHlink>
        <a:srgbClr val="A3A3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E3 Colours">
      <a:dk1>
        <a:srgbClr val="000000"/>
      </a:dk1>
      <a:lt1>
        <a:srgbClr val="FFFFFF"/>
      </a:lt1>
      <a:dk2>
        <a:srgbClr val="44546A"/>
      </a:dk2>
      <a:lt2>
        <a:srgbClr val="E7E6E6"/>
      </a:lt2>
      <a:accent1>
        <a:srgbClr val="4B5EAA"/>
      </a:accent1>
      <a:accent2>
        <a:srgbClr val="EE3D8F"/>
      </a:accent2>
      <a:accent3>
        <a:srgbClr val="FFD530"/>
      </a:accent3>
      <a:accent4>
        <a:srgbClr val="0091D0"/>
      </a:accent4>
      <a:accent5>
        <a:srgbClr val="412155"/>
      </a:accent5>
      <a:accent6>
        <a:srgbClr val="7A1878"/>
      </a:accent6>
      <a:hlink>
        <a:srgbClr val="ED1B34"/>
      </a:hlink>
      <a:folHlink>
        <a:srgbClr val="F4792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E3 Powerpoint template 05.2021</Template>
  <TotalTime>0</TotalTime>
  <Words>4164</Words>
  <Application>Microsoft Office PowerPoint</Application>
  <PresentationFormat>Widescreen</PresentationFormat>
  <Paragraphs>271</Paragraphs>
  <Slides>15</Slides>
  <Notes>13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Arial</vt:lpstr>
      <vt:lpstr>Calibri</vt:lpstr>
      <vt:lpstr>Montserat medium</vt:lpstr>
      <vt:lpstr>Montserrat</vt:lpstr>
      <vt:lpstr>Montserrat Medium</vt:lpstr>
      <vt:lpstr>Montserrat SemiBold</vt:lpstr>
      <vt:lpstr>Office Theme</vt:lpstr>
      <vt:lpstr>Office Theme</vt:lpstr>
      <vt:lpstr>Office Theme</vt:lpstr>
      <vt:lpstr>Playful project-based learning THE DBE PLAN Topic TWO</vt:lpstr>
      <vt:lpstr>Programme</vt:lpstr>
      <vt:lpstr>Ice-Breaker</vt:lpstr>
      <vt:lpstr>PART ONE </vt:lpstr>
      <vt:lpstr>The DBE plan</vt:lpstr>
      <vt:lpstr>The DBE plan</vt:lpstr>
      <vt:lpstr>The DBE plan</vt:lpstr>
      <vt:lpstr>What is DBE-E3?</vt:lpstr>
      <vt:lpstr>The E3 process  </vt:lpstr>
      <vt:lpstr>How will E3 bring a solution?</vt:lpstr>
      <vt:lpstr>Assessment of the Projects  </vt:lpstr>
      <vt:lpstr>Written by teachers, for teachers </vt:lpstr>
      <vt:lpstr>The Monitoring and Evaluation  </vt:lpstr>
      <vt:lpstr>Get connected</vt:lpstr>
      <vt:lpstr>www.ecubed-dbe.org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Susie Spies</dc:creator>
  <cp:lastModifiedBy>Patula Dagee</cp:lastModifiedBy>
  <cp:revision>102</cp:revision>
  <cp:lastPrinted>2021-05-07T16:35:47Z</cp:lastPrinted>
  <dcterms:created xsi:type="dcterms:W3CDTF">2021-05-05T18:55:49Z</dcterms:created>
  <dcterms:modified xsi:type="dcterms:W3CDTF">2021-05-31T13:54:53Z</dcterms:modified>
</cp:coreProperties>
</file>